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1" r:id="rId5"/>
    <p:sldId id="260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197"/>
    <a:srgbClr val="2A2571"/>
    <a:srgbClr val="FFFFFF"/>
    <a:srgbClr val="2A2AA6"/>
    <a:srgbClr val="FA9760"/>
    <a:srgbClr val="FF5E0D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7" autoAdjust="0"/>
    <p:restoredTop sz="94660"/>
  </p:normalViewPr>
  <p:slideViewPr>
    <p:cSldViewPr>
      <p:cViewPr varScale="1">
        <p:scale>
          <a:sx n="84" d="100"/>
          <a:sy n="84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A5F89-111B-4D7F-986D-15DEF7BA8782}" type="datetimeFigureOut">
              <a:rPr lang="es-ES" smtClean="0"/>
              <a:pPr/>
              <a:t>17/03/2013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79162-E792-4CDC-93E8-FFF699DDFA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AE818-3830-48CE-9DDD-BEEE98792216}" type="datetimeFigureOut">
              <a:rPr lang="es-ES" smtClean="0"/>
              <a:pPr/>
              <a:t>17/03/2013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7BD1E-1ACE-47F7-8F2A-805412949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BD1E-1ACE-47F7-8F2A-8054129498D5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BD1E-1ACE-47F7-8F2A-8054129498D5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BD1E-1ACE-47F7-8F2A-8054129498D5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BD1E-1ACE-47F7-8F2A-8054129498D5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BD1E-1ACE-47F7-8F2A-8054129498D5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BD1E-1ACE-47F7-8F2A-8054129498D5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BD1E-1ACE-47F7-8F2A-8054129498D5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BD1E-1ACE-47F7-8F2A-8054129498D5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B90A-ABEA-42AF-B9CC-E320F8B07358}" type="datetime1">
              <a:rPr lang="es-ES" smtClean="0"/>
              <a:pPr/>
              <a:t>17/03/2013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DIBUJO TECNICO 2. DOC: ARQ. MARIA CECILIA TORRES VARGAS  SEM. 2010-2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1FAA-6911-494E-BD85-AFDB50A3AC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DA10-9EE0-4BA9-A82A-9ADFC1DD54AE}" type="datetime1">
              <a:rPr lang="es-ES" smtClean="0"/>
              <a:pPr/>
              <a:t>17/03/2013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DIBUJO TECNICO 2. DOC: ARQ. MARIA CECILIA TORRES VARGAS  SEM. 2010-2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1FAA-6911-494E-BD85-AFDB50A3AC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B7F8-3C5A-4BF4-9358-ED2851316B3A}" type="datetime1">
              <a:rPr lang="es-ES" smtClean="0"/>
              <a:pPr/>
              <a:t>17/03/2013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DIBUJO TECNICO 2. DOC: ARQ. MARIA CECILIA TORRES VARGAS  SEM. 2010-2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1FAA-6911-494E-BD85-AFDB50A3AC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314F-2BC5-466F-9CB9-FD5DB8828B94}" type="datetime1">
              <a:rPr lang="es-ES" smtClean="0"/>
              <a:pPr/>
              <a:t>17/03/2013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DIBUJO TECNICO 2. DOC: ARQ. MARIA CECILIA TORRES VARGAS  SEM. 2010-2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1FAA-6911-494E-BD85-AFDB50A3AC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0256-14C7-4023-923A-C44475EC2C33}" type="datetime1">
              <a:rPr lang="es-ES" smtClean="0"/>
              <a:pPr/>
              <a:t>17/03/2013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DIBUJO TECNICO 2. DOC: ARQ. MARIA CECILIA TORRES VARGAS  SEM. 2010-2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1FAA-6911-494E-BD85-AFDB50A3AC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4721-DD5C-42CF-8E54-07DCFD426CD0}" type="datetime1">
              <a:rPr lang="es-ES" smtClean="0"/>
              <a:pPr/>
              <a:t>17/03/2013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DIBUJO TECNICO 2. DOC: ARQ. MARIA CECILIA TORRES VARGAS  SEM. 2010-2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1FAA-6911-494E-BD85-AFDB50A3AC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0D17-8E20-46BF-9125-F48CBA878DC9}" type="datetime1">
              <a:rPr lang="es-ES" smtClean="0"/>
              <a:pPr/>
              <a:t>17/03/2013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DIBUJO TECNICO 2. DOC: ARQ. MARIA CECILIA TORRES VARGAS  SEM. 2010-2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1FAA-6911-494E-BD85-AFDB50A3AC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5CB1-4FCD-4E19-9076-3B1F812B0C21}" type="datetime1">
              <a:rPr lang="es-ES" smtClean="0"/>
              <a:pPr/>
              <a:t>17/03/2013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DIBUJO TECNICO 2. DOC: ARQ. MARIA CECILIA TORRES VARGAS  SEM. 2010-2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1FAA-6911-494E-BD85-AFDB50A3AC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874BB-234B-496E-A700-D9F35598D8DD}" type="datetime1">
              <a:rPr lang="es-ES" smtClean="0"/>
              <a:pPr/>
              <a:t>17/03/2013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DIBUJO TECNICO 2. DOC: ARQ. MARIA CECILIA TORRES VARGAS  SEM. 2010-2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1FAA-6911-494E-BD85-AFDB50A3AC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4714-58EC-4816-9F28-8FAAD3E47820}" type="datetime1">
              <a:rPr lang="es-ES" smtClean="0"/>
              <a:pPr/>
              <a:t>17/03/2013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DIBUJO TECNICO 2. DOC: ARQ. MARIA CECILIA TORRES VARGAS  SEM. 2010-2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1FAA-6911-494E-BD85-AFDB50A3AC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7063-5C5C-4759-8D3C-68E179202291}" type="datetime1">
              <a:rPr lang="es-ES" smtClean="0"/>
              <a:pPr/>
              <a:t>17/03/2013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DIBUJO TECNICO 2. DOC: ARQ. MARIA CECILIA TORRES VARGAS  SEM. 2010-2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1FAA-6911-494E-BD85-AFDB50A3AC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1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E1B6B-D708-46C5-A9F3-534CFB4DD32E}" type="datetime1">
              <a:rPr lang="es-ES" smtClean="0"/>
              <a:pPr/>
              <a:t>17/03/2013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DIBUJO TECNICO 2. DOC: ARQ. MARIA CECILIA TORRES VARGAS  SEM. 2010-2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31FAA-6911-494E-BD85-AFDB50A3AC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115616" y="764704"/>
            <a:ext cx="7358114" cy="40934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s-ES" sz="13000" b="1" cap="none" spc="150" dirty="0" smtClean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DIBUJO TÉCNICO </a:t>
            </a:r>
            <a:endParaRPr lang="es-ES" sz="13000" b="1" cap="none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5857892"/>
            <a:ext cx="7215206" cy="571504"/>
          </a:xfr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pt-BR" sz="1600" dirty="0" smtClean="0">
                <a:solidFill>
                  <a:schemeClr val="bg1"/>
                </a:solidFill>
                <a:latin typeface="Arial Black" pitchFamily="34" charset="0"/>
              </a:rPr>
              <a:t>DIBUJO TECNICO 1. DOC: ARQ. MARIA CECILIA TORRES VARGAS  SEM. </a:t>
            </a:r>
            <a:r>
              <a:rPr lang="pt-BR" sz="1600" dirty="0" smtClean="0">
                <a:solidFill>
                  <a:schemeClr val="bg1"/>
                </a:solidFill>
                <a:latin typeface="Arial Black" pitchFamily="34" charset="0"/>
              </a:rPr>
              <a:t>2013-1</a:t>
            </a:r>
            <a:endParaRPr lang="es-ES" sz="16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9" name="8 Imagen" descr="Logo-TLS-S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5857892"/>
            <a:ext cx="1714480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0" y="6143644"/>
            <a:ext cx="2133600" cy="365125"/>
          </a:xfrm>
          <a:noFill/>
        </p:spPr>
        <p:txBody>
          <a:bodyPr/>
          <a:lstStyle/>
          <a:p>
            <a:fld id="{E965CA96-C6A3-4D40-B153-57F7808BD344}" type="datetime1">
              <a:rPr lang="es-ES" sz="1400" smtClean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pPr/>
              <a:t>17/03/2013</a:t>
            </a:fld>
            <a:endParaRPr lang="es-ES" sz="1400" dirty="0">
              <a:solidFill>
                <a:schemeClr val="bg1">
                  <a:lumMod val="8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4286248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s-ES" sz="10000" b="1" spc="150" dirty="0" smtClean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INDICE</a:t>
            </a:r>
            <a:endParaRPr lang="es-ES" sz="10000" b="1" cap="none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00834"/>
            <a:ext cx="9144000" cy="357166"/>
          </a:xfr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DIBUJO TECNICO 2. DOC: ARQ. MARIA CECILIA TORRES VARGAS  SEM. </a:t>
            </a:r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2013 1</a:t>
            </a:r>
            <a:endParaRPr lang="es-ES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9" name="8 Imagen" descr="Logo-TLS-S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571612"/>
            <a:ext cx="1142976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noFill/>
        </p:spPr>
        <p:txBody>
          <a:bodyPr/>
          <a:lstStyle/>
          <a:p>
            <a:fld id="{E965CA96-C6A3-4D40-B153-57F7808BD344}" type="datetime1">
              <a:rPr lang="es-ES" smtClean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pPr/>
              <a:t>17/03/2013</a:t>
            </a:fld>
            <a:endParaRPr lang="es-ES" dirty="0">
              <a:solidFill>
                <a:schemeClr val="bg1">
                  <a:lumMod val="8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143372" y="428604"/>
            <a:ext cx="4500594" cy="4870564"/>
          </a:xfrm>
          <a:prstGeom prst="rect">
            <a:avLst/>
          </a:prstGeom>
          <a:blipFill dpi="0" rotWithShape="1">
            <a:blip r:embed="rId4" cstate="print">
              <a:alphaModFix amt="58000"/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300" b="1" dirty="0" smtClean="0">
                <a:solidFill>
                  <a:schemeClr val="bg1"/>
                </a:solidFill>
              </a:rPr>
              <a:t>COMPETENCIAS DEL CURSO.</a:t>
            </a:r>
          </a:p>
          <a:p>
            <a:pPr>
              <a:lnSpc>
                <a:spcPct val="150000"/>
              </a:lnSpc>
            </a:pPr>
            <a:r>
              <a:rPr lang="es-ES" sz="2300" b="1" dirty="0" smtClean="0">
                <a:solidFill>
                  <a:schemeClr val="bg1"/>
                </a:solidFill>
              </a:rPr>
              <a:t>REGLAS DEL CURSO</a:t>
            </a:r>
            <a:endParaRPr lang="es-ES" sz="23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2300" b="1" dirty="0" smtClean="0">
                <a:solidFill>
                  <a:schemeClr val="bg1"/>
                </a:solidFill>
              </a:rPr>
              <a:t>REQUISITOS DE ENTREGA.</a:t>
            </a:r>
          </a:p>
          <a:p>
            <a:pPr>
              <a:lnSpc>
                <a:spcPct val="150000"/>
              </a:lnSpc>
            </a:pPr>
            <a:endParaRPr lang="es-ES" sz="23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s-ES" sz="23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s-ES" sz="23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s-ES" sz="23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s-ES" sz="23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s-ES" sz="23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s-ES" sz="5000" b="1" spc="150" dirty="0" smtClean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COMPETENCIA GENERAL</a:t>
            </a:r>
            <a:endParaRPr lang="es-ES" sz="5000" b="1" cap="none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00834"/>
            <a:ext cx="9144000" cy="357166"/>
          </a:xfr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DIBUJO TECNICO 2. DOC: ARQ. MARIA CECILIA TORRES VARGAS  SEM. </a:t>
            </a:r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2013-1</a:t>
            </a:r>
            <a:endParaRPr lang="es-ES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9" name="8 Imagen" descr="Logo-TLS-S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6215082"/>
            <a:ext cx="1142976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noFill/>
        </p:spPr>
        <p:txBody>
          <a:bodyPr/>
          <a:lstStyle/>
          <a:p>
            <a:fld id="{E965CA96-C6A3-4D40-B153-57F7808BD344}" type="datetime1">
              <a:rPr lang="es-ES" smtClean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pPr/>
              <a:t>17/03/2013</a:t>
            </a:fld>
            <a:endParaRPr lang="es-ES" dirty="0">
              <a:solidFill>
                <a:schemeClr val="bg1">
                  <a:lumMod val="8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1472" y="785794"/>
            <a:ext cx="3856512" cy="3647152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66000">
                <a:srgbClr val="181CC7">
                  <a:alpha val="54000"/>
                </a:srgbClr>
              </a:gs>
              <a:gs pos="88000">
                <a:srgbClr val="7005D4"/>
              </a:gs>
              <a:gs pos="100000">
                <a:srgbClr val="8C3D91"/>
              </a:gs>
            </a:gsLst>
            <a:lin ang="6600000" scaled="0"/>
            <a:tileRect/>
          </a:gra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200" b="1" dirty="0" smtClean="0">
                <a:solidFill>
                  <a:srgbClr val="FFC000"/>
                </a:solidFill>
              </a:rPr>
              <a:t>Lee, comprende y construye </a:t>
            </a:r>
            <a:r>
              <a:rPr lang="es-ES" sz="2200" b="1" dirty="0" smtClean="0">
                <a:solidFill>
                  <a:srgbClr val="FFC000"/>
                </a:solidFill>
              </a:rPr>
              <a:t>planos </a:t>
            </a:r>
            <a:r>
              <a:rPr lang="es-ES" sz="2200" b="1" dirty="0" smtClean="0">
                <a:solidFill>
                  <a:srgbClr val="FFC000"/>
                </a:solidFill>
              </a:rPr>
              <a:t>técnicos básicos de arquitectura, interpretándolos como representación de espacios tridimensionales y valorando la técnica y el acabado.</a:t>
            </a:r>
          </a:p>
        </p:txBody>
      </p:sp>
      <p:sp>
        <p:nvSpPr>
          <p:cNvPr id="17410" name="AutoShape 2" descr="data:image/jpg;base64,/9j/4AAQSkZJRgABAQAAAQABAAD/2wCEAAkGBhQSERUUExIVFRUVGBgaGRgYGBgaGBgcGBoXFRYYGxwdHCYgGhskGhoXIC8gJCcpLCwsFR4xNTAqNSYrLCkBCQoKDgwOFA8PFCkYFBgpKSkpKSkpKSkpKSkpKSkpKSkpKSkpKSkpKSkpKSkpKSkpKSkpKSkpKSkpKSkpKSkpKf/AABEIAOEA4QMBIgACEQEDEQH/xAAcAAACAgMBAQAAAAAAAAAAAAAEBQMGAAIHAQj/xABIEAABAgQDBQUFBQcCBAUFAAABAhEAAyExBBJBBSJRYXETMoGRoQZCUmKxFHLB0fAHFSOCkuHxM7JTVHOiFkOTwtI0ZIOzw//EABcBAQEBAQAAAAAAAAAAAAAAAAABAgP/xAAbEQEBAQACAwAAAAAAAAAAAAAAEQEhMRJBUf/aAAwDAQACEQMRAD8A62Y9AiGVNJFQOXPnEiZh1D9IMt4imzmiNOOSsOhQULOC4iFMszDwSLn8Ig8SkzD8ovz5QeI9RLAAaBcTPJV2cts9yTUSwbE8SdE69IoixmLdfYoUyyHUdUJ5fOdOA3jo4+N2dLSBkASSMtKFSA5KSq6Ui5PLnDFOzkBGVnDu5O8Vaqe+bmIXbQ2WSN7NMS41YsPdWAN9D1OWpaxiiMbMUJlF6aAhnDKJqxdmSNAOQj2Vg1yiEoDqWXWsjdAFG8oYYUhCA2+CRVIHRyxsKClgBwgtSAR1gQHhsUmYCUuQCz6HpxiZIgbEbPG5pLl72QC5FR+vzjzC4wjL2oZUxRypAqBo/wCcRWY3ZwWkpScoUXWwqocHgQYoozqUMspLJQlt4kcPy/KrspiGbhkqIzB8pccjxipAc3BOFKlsiYpIGZq8nD0/XCNpuABQlBLpBdQIBz9ebsYHnYVSHCSe1nFs4sgCvgwoL1IgzFLNEp7xt0F1Hp6kgQEE5QWSD3EVWdCRUJ6anwGpieXKzglaXCg2Uh2TwPM3PhwjWTIFEjuIP9SncvxY1PPpBjQMBjNKtmmS/OYj8Zg/7vvQVKmhYCkkEGxFowCsDT5OXNMQcirqB7q+oHvaZhW17QBwVxjRcqIMPjQs5SChYDlCmduIIopPMeLGkEpXAZKnkXt6wSC8QZQY0BKbeURRTR5GsmeFW8o3iDyMEZHogN2jIx4yClqYXzj2yyh2lJLLLt2iheWPlHvcTu/FG2NxRZMtBaZMcA/Akd+Z4AhvmUkawMnZhCwlAQEijLRnSZbJFFaKSrMSD3ity7xWDc4cNlZh9ByiVMtgwFBGSpYSABYRHjMUUgJSHWuiU6Uuo8Ehw55gCpERpBtDH5N1PfZ3ZwgEtmIFyTRKbqPIEjzZ05DAJfeqFFjnNyrMCQSW5WoGFJZWzxlKSSSoupVlFVN7kzBhowGkQfurJ3SkHNnASgJzKAZ1saitWyxUMY9AgfDYoFgSHIuKpVxY9dDXrBUFDTMNXMk5Va6g/eGvWh5wOFZdBLKlAkgOlXGtGJ5sesMQmPFIgB0zb5hlqwdq8GrG0yQHzAbzEA8I0VhSnu1T8B0+6TboadI9RN1GZW8xBYFL8QWt9LPABSnllMtNQHXMWp2q7tzf9XgnD4tK0hQNFFg9HNbPex8oIWhK0kFiLGvmKQIdnfxUrJGRCWQgBspNCedGA4fWifETglJJsP8AAA4kmjc4RYNa5s4rCikVDg0ItwqlLkDQqJOhjbaOJM5YQkOh6kEgtZw3vElk6d42iZOESsGQHASB2jUDNuoFKpZ/JzeKhrLQAAAGApGzQvG1AlJXMpLKkplsCSXoDR3BNQ2kMREVoRAxWCcx7ibczZ+bGg5+ESTi5yj+Y8Bw6nTxMapUCRUBILIFsxHDizFhyJ4QRHOkJUkqmCtwQd5HAJIsa6XJNwWjyVilywBOZj74sOS9En5u6eVBEgOdbvQd0fERQq6Cw5ueETlWkBuC0e5nhf2Zln+FvJF5b1H/AEybfdNOBTE+HxKVh0nkRYg8CDUHkYDdUgZswoeIgiXi9Feen9oiC4wogDY8gaTNa9oISsGxeIqR4yNXjIgqWyJ+fNPPv935ZaXKf6i6z95I0h5h1Uc6+nKKzs/EOW91Lefuj8fCHMvERUMJ2KShJUosAHP5Aak2A1JjTASDWYsb69L5EjuoHS5OpJNmZaid2s2+5KP9Uz8kP/UeKIaTMUlCSpRYD9NEKJKmEBYmck5kOSosFZTVL6OLNctVo1xOKGTMVZAKg0dhVRrR2cefKA9qYEfZpq0KWghKpm7RYUGmFVQ4WwIa28zRVOpEoJSALRqZZTao4E/Q/gfSKv8Av+QTLmSZqChRGVaVPmzKA3kpJUos7lQDDevaxY3GBmBDFnNGL2SOLjyHhAT4bFJWHS+t6G7P0Oh1jU4kl2Sxej2Io6h+Rb8YhmYbtE5HIYVUN1Qf3Rw/JuMaKlEAidvpdwsUKeDgWbiIglQlaJZUS6udhWpLXZyS3BhEMmaVkFQKVElKVAAVAzcSFIIBranjGTcWMqQlYWk0Nd4gM7EXABdXlc0Kw2EQmssCrnR61LHTpaKIlKKSMxCKuVADKvSpPdPXzMazF9o6WKQO+X04A6EjyHUQYiYlTgEFnBHoQYGmbPYMiiXcoPdOt/drpY8IDWWHIVlpZAAsG7x4UtwHMtGk/ZoKAgUQS6qqzfEGPXjp0iVM8h2BKnG6WBSLHkRzFIkQxJCSKK3uNXP115QCxU+varG4FZZQYuSd11BnBceWhpE+GkGUgkupay5rcmw4AAXI4E2gtUpJIUQQUOz05EtZuZhTtCd2quzGZ1DShSg2uLrPkkGzGKjzB4lS1LII7IAupqqIJzLB4UygcAeFYJaxNV2qt2WlO44bKixmclKZk8AHhxLlCUgAVNABxNgOjDwAgbG4BeUZd9jmUm2dVGc/CKU4JEUK5wzKKyWcEBn/AIcosyQG762A5esOe0ZGYgjdcjUUdq69YUzHpXOrMwDBlzNVljVKHard3WJ8fM3QhRUpKWzqDDOSWCB1N20Bgj3APMX2yklLOmWH903UWLF2cNoRBc7B5jmSckwe8NeSh7w5HwIieQg5U5gAWDgWB4CPVUiKHk4zeCJgCVm3wr+6ePymo5isFgtA+5NRUBaFfoH+8DmYqSHUTMlD3rrQPm+NPMb3EG8EMqGIy4Lin61jJcwKAUkgg1BBcGMMzjBUv2o8B5xkaMI9gKPgiyQNbnqb/l4RPiMepKWT31HKjg51PIAFR5JjkUjb2MwSspzKAuhbuPE1EWXY/wC0KTNmgzXlkDKkGznvF+e6PA8YyrpOz2QhKRYDW/MnmS5PMmJ8RvFLq3RUjpYvyrTmOEKMNjEqGZKgRxETS8WKg94i1bGg/H1gkM8CrtFFZ7tkjRhy50J6J5wxWjh0I0PLpyt0hPhFZEgO4GuvUgX8IPk4jn+UUFyiJaAEpQgswSBlS7UFBQfSFmGQVF03zUc0J3VlRDUeiidN0VjTF4hRmBNASBc0IewelS7gsWQQHd4LXKmILhWcUBvnCQKhxxNSoV0bUFMcPPSNwllcCQ5OpfX9WjTaGLypISRmIJHIBnPM1YDUkc4WnaGc5AncIFKPUsQzagneBa40jfCbLQT2y0vmAs9G7rgd4AMQbi44wAuxdnfZgpSXqVTFBSycpVVYGYsEuHcFnKq6RYJOIQqxY+XhUenpASVhVasTunVQ+IN3gf6m4gwFhSiYoqUQWLIKLAJcBw1aubXqwYGCnpQHcgPx1pEaphQ5UXSTQgd0ML8da84gk44pfM6kgsFi3m9Wt+JMTLUob6GWnVNjThz5GINpiErAsdQfxBuIHmyVAXJDgumi6cR73hXkYJRJBIUxSpm8Ls1v8R4cQM2U0N30PSAgKxMoCCgd46E3y/ifAamIMVOWEmYhGdVkCwD++rkfNvGDMRgwp9Cbka8lD3hAEzOlSu1UciuA3QB7vFyXd9AwcmKNxiCVILOVd0WZPvLrx0HDqYOMQycKylLfMVWfQaJESTFMCTYRUQTsI7qSwXlyhTOwd7dYTzcKpJCAHW6shOpLGbOVo9Q2orDvCzipAUQz2D6aeMSiFSAFhMiWEpFTRIJO8o1/vwgKcCr+CVEsHmrdmFwkdeHCC8dJUlSpoGdbZUBu69yeNbnhAQw9eyd6Zpy38coOgJ00BPGLgYSlJKRlbK1Gs2jQJMnuX91Jb769B0B9fumIkTlLVuKICgyeCUDvTC+uifOoBgrDyhQgMlIZA5fF1P06mIiFUgo3krCVqJKkqLIWdW+E/MOpComw+NCiQQUrF0m458Cn5hSAZ+H7de8khKS4NnD28SHo1GgzE4VKgHcEd1QopPQ/oHUGALjyF32Wb/zJ/wDTRGQEm1PZ2RiEtNlpX1FR0NxHNNvfsgC5ixhVUQA4WaZjUIBAvlqX+IcY6rjdoCXLUsg7th8R90Di5YRFhMGQjsya96afiUuqh9fBhEV8+zsLj9mqYhaU8DvIU3A28jFj2F+02WVfx0dmos6rg6VOkdlxGzUrBSoApNwQCG4MYom3/wBkOGnAmW8pd6VTWwKdPAwUywW3JUwApmJLhxW45cYZSp3Bm5RxjansNj9nqKpeZSB70t1D+ZLOPEQTsD9py5Ryz001I48eXreIOxiaFKahpW3gG1F6GCpmIUUkAsTqP72PXzin7E9qJE3eE0OqjPTqeBsPIQ12vtQol7gClEWdt0Xr5DqoQAO2EzJ0+UJSynslZpgSEnODuqG9RykmvIO9IuGx5hyDedHu9OJqam/KKlgZeVGVIYqIzNd1aXoSHc6AHlFslLoK1HkfCKGhYhiHgVWzwaaCx94cA9lDr6x5Lnv1GnCCEzIiliJBQrsyKM4ayvdYC+YDQV6vEkhws5FPlDrGjmoQmmgvwpasMlpCgxAI5wFiZCw2UCYHDOrKpPN/epax5tFBUnHJVQ0Oj68PH9B7xOxHP6/3hUCmYWUSCm9N6pFCGra9uRvEkzaQklCVKCgqygb2HQXa7HiLQEsySoEFKiQD3actfPwUdQIklYlKiU6sCQRofrGs6Y4CkKHAhrvodQReMkKYBMzLnvTWtxAYrDlP+mw+U93w+HwpygeYoTT2a0qSQymLMpja+8OnpDHLGk2UFBiHH6ryPOIIyIFmYs9oEgDKAStRNuA69YmUlaXbfHOih42V6HrAcyUFgpQrItZCl0JV8wrY/pqxUFSZ4WnMAQDxEBbSw6ezU+6l8y8oqriOpLDnbWI56AlZmKGVMoZUOaEnWnlAWNmTVpah7MArY5d9XcAY3Sk5mGqkHRoqI9lLXNmrsJYAC2AYkWQk/CkbtL751EH7T2t2ZKcqg6aLYlIWpQRLSeLkvyAgWRO7FJSk7kpBzE2XMUwSl705RFhp0xOcgh1borRcxVSQTRkgN4MauTUOZCFBCQsgqbeIoH1blHixAUvFqRRRK0jKgEVWpb73gPODu0BFCDpTleII3jI2yRkQa4xOebLRol5iv5WEsf1l/wCSJcKQVLIZytv6QBXwBgbZS86psz415U/dl7g/7s58YLUlDsSgkaFnD1uKiDQhEz8fTWJAx+v5QuwU0TEZkFYSXAcZgwLU95oJStT1ANfdPC1C2vWIJF4YHTj5nWKx7Q/s3wuLfNLCVlmWlgrmSbHxBiypxQ4sWdjQubCsTBf4Dxijg23P2PYrDHtMLM7QByB3VsP+0+nSFOz/AGyxGEXkxUpThnzJINLOk3Aqzal4+hsVi0AEFyS6QLZuIBs3E6Qpxns7h8Sk/aUCYD3UklWUHgwBBfX6QVUPZr2sw045krAUfddmJuQOJoPARbZOJexig7f/AGIJcrwU9UtWiJjt4LFR4vFb/fO09lqCcVJUqXoo1B6LG6fGIO0YvaIly1LU7ID0v4fpog9nFzGVNnKJVOLgVyJFksDVLpa/LWOfbN9v04qYnLMCCAwQaEFXeUdCw0F6c46DgsYCkAKzMGc3MEPkTYlTMhSic1vL8uEbTdopQHL3AYCpJ/DnygozaMyUEvMUEkJUQfeATUtx6WhJs2WtSzMJdQJoGcBLpIAqHNU+K1e/DWZNCncOABTz/t5Qo/da8wVJUUB2OhTVgQCCCAxpqCGZy9wMZ0qYiepX8NMrKnLcsr3gr4A9Qap6GpMTiEr3JgyqDf2IOnm3Mx5OSpW6Jh4ksPI8X8KPygZWLTMWEEpCUkppQqmfAktRg5I4cQ8AyyqTlSkuB3s12Ys3N28HtEoMKhtBUtWUgKSGDhgSWd2ewAZ7U91qmHEJWNxQzaPcdReAJMC46UMpJBJAo1FV0caekZh8a5yrGVTO1xzY2MRzVdophUVH4KVz+EeMBBNUuWh27VKUnu1WSA4BD14OPIQPhZTJSHCjWYsgjeWp2A8XYfImGeCwRllTqcFmHBvqY1xOzUqOYbqnBcWJFsw97684tSE+MwakpAlpC0pzKKSxUVK7rOGDVL3pA86WU91jlHZyg9yps6r1I6w2lEy3E03NF+6XsH93ofB40nJSpRNCZdXDuCQ1taaxayWIXkByVTLaWlNgVnvFyatwPJjBeziOz3QAlzUOyql1VAN/8kVgLaWDUlIAc5UlKVVJzzDlKixdgD/eJ8cUyZIS7JAr90B1edv5hAe/vqV8XofyjIQ/+JJn/DP9Aj2LBZNmo7OWhD91IBPNqnzcxJJZUt1JBzOqofvd30yjwhTNx+4qrUbo9PxhhKxIOUBm5crfhHNoUJXZt2b3ql6EB3Z7G2ojX7crtWWnLLy6h94n4hQBoCx+MUDuu1qcSXL20aj1fVmhhgp57MKVc14ck00cNTnBW+Ix6EoJckAFgQSFNwJFfAxtKI7MLYoDZiAQWo5oaO0SPQJ4/QVP65wFjpQK0ISAMx3gBQipNAW7qVB+cBPgcMyc6xvqAv7o0T51J1PgxEmYSHyODZi5bQseVaE3gXEYk90uSTQhLhOgJPAEmvywwlopumgtqIKwTkmj+BofIxDiMGkpIIGU3SQ6T1BieZY5gCB4+hgHAY1Kka7jlQYhrkCv6pAUj2j/AGN4PEOuUDh18ZVUPzl6fykRT8RsLa+y6gfapA95DqYdO+n1EdukyHSHAPGxqan1JghaaEWp5RUcd2F+1STM3ZhMtdsquPAGxi1YbaiZ4OcunMCkBwd2x43rw8Lm+0X7PsHjf9aSM5f+IndXQO+YX6KBigbQ/ZntDBb+Cn9vLFpcxgodHOU+aekQXnG7XMkAuVk0Sks542uOZtDVG0U5AujFrWBPE/iY49hfblcqYUYuWuROs6kkEDXK4p1t11teH9pEJlhUpYUtrJcpVqEkVctr49KjoWGnhqF+f4wBitokLKVISmpqWyFGqibCZr0fjCnAbXzVIDsCQO6KVYmopz401gzD42XMzJSVKFSp3IFWZy4vpwGjQDDtcpJYlOUBj30pegHEmjdRWkaypLb6Wc1IqyXsniD/AJILuEcyYZJzDMUCqQTYlkh9Qw40vaG+EnFQzBQKx7wACn1UtJLEDSvSKhjJ2mU7swFx4n+/6DkwVh5OWo97TQDQDhCr7QlwlVK7pfu/MDcE/p3MD4rGrDjemISpJowOjAnQanSnusYi1YZU8Ke4YkV5a9OcbmAkSkryrSSCwqKOOBEeYfFzM2VaAGd1AuORa4/zwqijFJhbiNlWMs5WIVlsktzFR6jlDJ48MKhJhJi+0yLSxYqKqBz3QlveoxcHQRtOlhS1FqJSE8nO8r0yQ1nSQoMoP+rjgeYhZicGtCSEutKiX/4gc73JdHaxteKkJP3sP+F6f2j2HH2iX8B/9OZ/8YyNVFTlYt4nls7gseIp9Iq0nHsWdjwND6wfJx/OObaySNpKQCFAkupiG8Hto1ng+XtVG6H1sxdk8mdrViuSdoQXIxaYCz4bGpWqigQBoXv/AIEeYWeFTFqYbtj1oRwskH+aEiFpJFK6Hh+Ma4GaEpVM4u1zupNH6hIrzgLLgph3lEO5a9d2hv8AMVaxPLxUtSmBGYeB4GusLMDO3Esp6V1D616vrGuBwykrdSnAZmrZJSKMGDGt6gWgG0x1KKH3coKqO7mzuGoDxvHs4vRrkCjWTvH8oW4Ts1rM3NvAksC26KDMnox8YknLUVpykboq7VKqkcbNUQU1QK/2YxtMtA+Fm0ZRGbUV/GsSqPXwP4QERS6jySwq9VH8h6xFJlKK1ZyFZQACN29TR70GsTSl0KmJd1WqWon0iLCTxMUpTKRQBjQvq+lgPOKBNr+zkjEoyTpaJg4LSKdDoeYjnO1/2OGWoqwE9UlV+yWSqWXdmNxY3e0dcKT1gQD+KXBFA3AgPr1UacoI4biNoYnCEo2hh5iEmnaIcoL/ADC31h1sv2qkpZUpYWklyC7ilCk6cKx12dhkrBCkgg0IIBB8I5/7Tfsjwi3mSM2GmcZXdPVBp5NBB2E23Lm71iBcgOHqUnjao5QRKlomErlEpIo1klrNy4hm6RzvH7E2jgi8yV28tP8A5kkbwHNF/J24wRsX25SUsFAqTp3VA8CGr5P1gOgzNoDIRiEsCKnQ8Hbutd4J2PMIcuo5j3TdFASXuQXBrW14r+BxonJKlZVFWj08aUA0TxqeUezx2J/hjPLSBqXBTU8VM5BuQAbcSLRtBQQpJluFk2GrmtLAk+BNwWJBWD2g27MZCuZu9KeLCj+dISSZalfxF72YUTYp5guztpoNXJJ1wa84zTd8EuLuijDgQW6Gpu7RRZMRNUiqUuK5gL+A1iXDYtKxQ9RqDqIQysaZOUBRmINnuGv/AIHkLw0k4pCxukHp+vXWIDyYU4tcwzCEhRZQBCVMUpISygLFzmckEUalTHszapQVBaVMPeAcEVrTgA54RumQmZvLSFE2CgCydB43PXlFVp9pP/MyfIf/ACjIK7JPwJ8h+UZBHMp+BB0cQDMwJT3SR6jyP4NBwxX6tHpngxmLS1M+Ym4ccU/kYLkbQB1r5HyjdSAYHm4V9AYgZjaeVJL2BPkHgmRjcktIfugDyFfoYrk3DFikKIcEVremtfWJxiVDvJccqjyv9YqrZgsUyUuKtU8zU1FbvDGViyQWVVqatwim4baHwqtpdvA1EGHaxZmckFiOPoR6wFrwOKTkSwAdhxcA8bm3rBWGxGZJNRnJNQ4rRPo14qOGm5EkZ1KoAHahVSkN8LiWYDTg49IB7hcEkISlW8Uhs2vE1vG2IVQ5SxNA1C5IAoX+kApx9L+rQJj3mlCM5SkOtQIBcpbJ4OSeLpEBZpRAHIU8BEUieEozGyyTxdzu0uSzUDxU8ZOmJKQsqZLZWJMwgNLbKBvrWrfvQBoOXtoqlIVkNVrSlIrQZkVNKkAgAAuQwCoqrJJmJUHSfw9D+URywTMUeDDyqfVXpAGzMagJKSoEhyphu7rILUqAzEjV7WgzZ53X41894/VvCAMaAsUkrVlBDXLjgU89awZmgWUBmUSOAf8A7jXqr0gj1aBqG9RFX9qPYfCYlJXMkjOCN+WcsypAuLmti4i25eB84Axk3LMS6Cph7odnIYnoUxSOX4n2HxeGOfDzPtCKsiZ/DnBqs/dVTjliXZntOAvs5uaRO1TMTlJ6PfwJjp2JG8n7x9EkQNjdiyZ6CidKRMSdFJBHUcDzEEV3CY4C2v66DwgztwrXKrRQv+RHIwkx/sEuQSrBz1JDhpU15ksvoFd9HjmpC9e1ZkgtipKpWmcb0o/zi38zRBaZlL+Yt4j3TzHpGqQEhwoy1ioJqCNBQV+p+aE6dvJAG9mCrZanwasZhMZ2iszsgWbi5fKBTNxUKDStRUWLBbRKzmXupTR9CrUPoxubOwehENRNhRh8QnKAlsrUazR6FZe6afCbfy8OlukENu0jIWfbDwMZAVPFSaFxZ7xX8XN7OyqAV1LkpSKdSYsU3ELNCsHjmmSlWubeLdBCbaODQouVpB3S+ZNklShqzd4+HKKoYYpWcouUs9bEgFj5+LGCRiyLg/WPNn4VpkxSiD2kx6VYAMAW1r9INnYby6VgiFGKSqJezBtA07A/pogyKSd1RpoYkKMnYMG9+Oo8YhOHUkghWZrBX5iv1iL97lJZY8R+XhE8rHJOo6Gmv5RncarDjD7yVJNDTeFOP+IYYLbFLvzTUeWkArB91Tv8Vq2HERCsA1Un+YV9RURFWiVtdJ1D8iH8jEyJ5IUUkBRLAtQZalx1eKolCrpUFD5vz/sYJw20zLukgDxT6W8QIotezMYo5lLYklqfK+h5kwaZcpZBsoWYkEVcUsWNRShrFYwm1EKFFZfF08T0r0hjLxh1SFDl+R/OAa4SV2SexQxBYk0Spju+6GUWSreLHjDiVNYRWdm4oElfGod6CwvyD/zQ0RixFQ1mYkMf1TX0eNJaldlbeIJobFTnXg7eELMZik5C9RrVqM5rpRx4wThpygkOpywd611qIK22cFBasycgqwqOGW91d5zXSp0NwynUs88r8kgfiVQOcWwql+lX5NC6QkBScj5lpOdVQA5agPvZ38Eqihs7qHJJNDXeNPoYlSmn9mhfhlkBalrCqmpDUSGva4VBmFxGdCVM2YOxrBEU2aQVUGVLPxrWnQN5x5PkJU4IB0/XhGwGZKvmUfIEJ1+7GiyQRUGrsd0mjUNjFRUNs/s0w8x1SnkLN8ncV95HdPg0Il7OxGFouXnCaZ5VTTjLuOO68dHXOyp3gUsm5s/UUgWbNQ6lMFAqSklwR3XB4a/SEFBme0DS1LlLS6WJBdmBGbMLg5X50g/D+0rlO8lQLBxapYZSCX4+EWLavszIxG8pDL+NO6vzF+heKxjfZGbKIKQicnQKCQsHrYnyiB59tEZFeyTv+WmeQ/OMhRcRsCQkhSJKCzA0CnHEEvb1FOEETcFLFkIYMobqbEspqaO/lEMrFpFQch5gseunjGhmg1J3a0BpVgQ4IJBpT5hQ6ECz9nSnLypZy5/dT8SSk28I9V7NylKZIKA66pURZmo5HvcImxAN2ABtma5Ye8jprEq0sh1FIfU5avf9MehihVO9m1BIAWCSHZQsOJULAWtUwux2xFpNU1vu1oL8/SLTLnF8petXo5YGhUTQABVtUqa4jHygNlAzpqASHJy1VR3B0+kBz3F4HeoOZNdKeGsLjJqGNyfT/Bjq2OwCFVWgA6v3T/N7p6tCPEeystdZajqK8Gd61cVF4CgCYtNn1t+uRj3D7bIuPEcqfV/KHmM9n5iA+UkAe7WpGYhuhMJ/3fSxtY3D1r5wi5pjhdooWKEP6xOsqFmI4WP6tFZOAclQdxSnnEA2vNlFQzOBYeT/AFiRasqlIUagoVz3T5ih9YkE2Ykbqgoc6HzFD5CE+F9oQoDOlirTSsGpmJPcVl6H8DSIptg9sBICVFSSKb2vjY+cNcPtQGxB6RV0zTqQfBj46RGwSXS6Dyt5W9Ioua8ZmbkQ4drF6dWF4LRtBGrp609bHzimStpTBdljluq8jQ+YgyTt1NiSk8FU8jY+Biot52hkSVZna3Ww61aIsJtkpSErQUlNnIIUS4SQfwis/agpacrgCpI3Rox5kXg37RnAQTm1VThRLjStfCAtEkqQkBJKm0UQx4sQKeMEqx2VD5TSwDHkLaWivYFeX3idK/lxg048EpTzc9E29W8oIbKUyEoBLkgOL0qo+QPnEE7BKUtCgvMUOQFWc0uPHSB0YvNM+6G8VVPoB5wRLxFy9Py/RgVtOnIUlaVsksQQFVNHLcb8I0kSETUIWE0IBDjKoNQFxrGYqcOzJUH5MDUnR+ZgPCzErVlDgO7JWSg5WDORRiU2gDF0ITmqRQKuwPEfiIinOSkZTVYNCCGAzX6j1jPsQ7TMlRCkhg+8KuSK19dYnkrzByA7qFORIf0gPezEZG2aMgioytrOBvjoA5/H6R59tIBAOuYPpqSw4EAt8gGsUzB7cQe6u9wSx/zDJOPZjwszD8z+hCi0TsUJtS5cWfMRcHdDISxep4PEuExpAYlyKEgjTRSy/wAvd4tFXl4+mUWNUguz6hnHrwHGCUbR3goHQB92hBLVbKkEFtTbhFFpkzd1gapZjWxIY1FQCEVbRcGdp2goKKArfL1WqxBFgNIracdULJdJDKvUd1io3uRQe8YY4PHXT3iKgs/DMwNEu6VOfjPCAcJU6XBUBY5lbpNiA1W4cmjxRyy2ICsoADpUAAGSGDgihSWo5JrSB5WKdbgvm1BcuNCs0S6eHwxKqcAymdKqFnatBvE7xLlPLNyiCDDTArddnBJezKF/IcaDkIixez5cyikgkvUXqRoWNEiCJWEAJSCN6pVUhrvyehYUTTQmDZktADKS4AFB3gNGIqoc78YiqlO9lEnN2SmPwq4k5UitbAPeKxtD2SmpJeXnS7FSDzLmtTXg9o6icG6buRXKagg2yHX69I1kJAvbSxUPlBJYDkBwNjS0cfm7H3nsALVv/iF01Kk5suhbx/TR2HaWBlqJzYeYU0JUxOhBrb4ddDFbxXsxJWHQtiKsRrkCvNzx1EXgUaTtVaN01AFYMlbaSpgQxPpDLaPsstD7r8xWwf6RXMVsxSSXppCFOETQbKrG54Go6xU5y1JLA1JguXtkoDEPEVYZAyndUU8k0D8WsfKCk4xQZwF8xuqHm4PmBCPDbXQscIMlYkGxeCH+H28zAqCT84KfVyD4Q0wuOqSWctY6D+7+cVET6NGIYd0lH3Sw/pO76RRdEzyHyLqSSQahz+uIieXtIjKlQAB1ejDi9ntc3ioytpTE/Cv/ALFfiD6QbK28mmZ0H5w3kru+sBcPtQVS4avAvT843wYQkkp1pfxPr9IrUiaLpp0o9uF4IQKbq1A1cvcnVqjjoLwRZPtgAKup/L8I9E4S5bqIASHUeDB1H6whRPWSkEjKL04VAvxb1pGm0NoCYtMl6BlzOgqlHiakcEt70RUv/jD/AO2n/wBMZE/b/Kr+qMiji0zZuYrW+6lRAyzJbgChJSbgly7wUiRPlyytKiwah3hoDHQv3MAgI7OUtKe6ClinWnjzjf8Ad8rs8i0lNCC4ofEOPWMxa57hdtKIIXL6lNn6cYZ4TbKVuM4e1aF+NbG1oKxfs5MknNLAmyz8NacwNeY9IUYvByklTSy5uXofOHIfSdpaKqWL8SDepf0EFSdrEMdUsfvCta3uR48opeAweIfcKsr+9UeHPpB32xae+g0Nw/0tFqR0EbQzp3a2IeuVuNkpazXg6VtALHFwxsVCjM/dR4RzzCbVTZw3A3B4h/whpL2mQXqfU+pY+UVF7wu0CGU4JSWob8A/iQ/MfDB8rEBRCgWDOlIuHupI1GhH4mKQjbAZ36u9R1Lc6Aakawwwe3ABld3qg6vr97wd68REgtk2fmZKKPwLVNRlULA1fgAdSHFmYxf+nId7k93NTvAkEIRoGClHLoBmhQnaoJKXzLNxqxqQw1VdTWAA4QxlYphVXzE8xTOnoLp0FuZaLweFUkkqnFQLaHKBlUoEZlKVdw72SI3XhcxSVJCiMvOpBPvVoz94acIERNKimuVJBtW4ccgN5ZF+kTqWak5VZioACle4CxpRKSbwGs1CS4dnFH+YcC1WGhUYX4vYKZj5kAvWlxvAksRmFIaHGpLgbpILBQa7SkNoaA2e8e4peRTIGUJS/IEgpBb+ZPXWKjn21PYdGZwrKS1yCLkHyBGusVjansnOR7jhnpW7m17Ax2ZUozEAnKsM7PVOveu/MKT0hV9ilnuLKD8JqKilFEaPqq5ijh+LwuWjNy1iFGJmIFC7/ox2vG+yqZiWWlKlV0rZk0IB0BtFT2t7BoCjkUUkA7pdvlvZ666RItVDDbeygBVTqYbYTaCVhwYB2j7HT5Z7pIdnTW1+cKlyFIOoiQq2ibEkvFERUZe2Vi9RDHC7bSo1p1hVWKUpDul0H5S3pY+Ig2TjZospK+u6rzDg+QhAnEjiIlTiG1i1FgV7RZAcyFhWgZwToMwcecT7PmMDmOYqLrPFRv4DhwAGkVdGNUS+gt+f6/ODRj6MKH6c4os258I8zGRWnTz/AKjGQQThvaecmi0pWP6T5inpDbC+1MlXezSzzDjzH5QoXgIHm4GOV1pcpQlzN5OVXzJNfNNY9Vgn97wWAr1ofWKN9mKS6SQeIofSC5HtBiJfvZxwWH9aH1i+SRapmCOssK+4fwU34wkm7JSVHNukmynT9evpEuF9tU/+ZLUnmkuPIsfrDvCbakzgyZiVP7pof6TFqKbivZdw7XNNXGhpa/pCmZs2ZL7pN7XHRj1EdP8A3bLNklB+UlPpb0gHGbBJZlpU1goMfNP5Qi1zhW1ZiO8i9d2/r1ieV7QKysk5X5sT4/rrFnxewCFAqlKYBt1lji9N7QaQpxOwpSzQjNwsa/Kaw5ULhsUokOCgAu/0AD0uS4LvUuaix4Xa+Ygle6GIdt4j3lt6ENzsIqidjzEZilRG8RxFKRH20xN0+Ii36R0T97hmDuC7cOIPEEE246QVh9rjXTMxd6qNOFgTxjm+H2n8zcrH9frnDOVt4ChIBNmP15RajocnGJUWBBDgN8qBqDWp+sRqxANqZ1aAlhxYcik/yGKjL2qGoxDgVavgafWGmC2kXzFTAOKEEg6k0NL1HxE2siGftRjM0sIBlEzFZcyTlVwZnrvKTR3vSPNvIBmS3OUC9z3SUJJHvNn8n1hRi8d2mLQCoNLDkgEPQKd7ap1uHZo2wuKE+e6lskgBDd4kEatSgc2IdNYosc3Y65aU9nOKVFSQUrU8sg0LAvV6iujawHOxKn7PES0lQAbKp6KcUJsXFhloRXgNt7aSJ7yMhmBK0KKnGWjlQd3dqdVcjBGzdnMXW70UxJUpQsd4kl2A52tAZO2flrLJUKgoJJerkDUG7hnLUKrQJifZqXiEBeUEGmVgGIcZefI2PjD8sEFIqUDd+ZNwKeXVIVHq0Zk5gbuFNdTGhDEBzQ8HLi5cOZbX/Z8iuRWXlccbHlXwMVbH+yc6W+7mA+Hq1v1eO3q2e4JOUDxqeAAuX5Dk8AL2SCM2U1CbM9VNXicwhwOEmYuWbkdYnlbdNlB+kdX2j7My5gqgHqK3L/iPCKjtP9naalBKSfEW+jj1iRaU4bayDY14QSiaOLwix3srOl2BUBqPA/iIAl4+ZKLF+hjKrh2x/RjIrX/iNXw+sZFo6suIJkexkYQOuBJ8ZGRFAToEmxkZExXTPZ3/AOnRDExkZHXOmNeiKj7ef6XjGRkVcCbN/wBEdTAeOtGRkNPavY+8aYbT7qvqI9jIxna6N2V3B9784sOze8ev/tTGRkdGUEm8/wD6Z/8A1GDcH/ry+v8A7JkZGRQ69nPd6H6w6wl5PT8ExkZARrun/pH/AHJhrN/0pn3Vf7YyMiCCV30f/k/3GB5V1fe//sqMjICLa3cT1H++ZAOL9/pHsZFwV7F+90P+yKH7V/ifqYyMhvRisRkZGRyaf//Z"/>
          <p:cNvSpPr>
            <a:spLocks noChangeAspect="1" noChangeArrowheads="1"/>
          </p:cNvSpPr>
          <p:nvPr/>
        </p:nvSpPr>
        <p:spPr bwMode="auto">
          <a:xfrm>
            <a:off x="114300" y="-1039813"/>
            <a:ext cx="2143125" cy="2143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412" name="AutoShape 4" descr="data:image/jpg;base64,/9j/4AAQSkZJRgABAQAAAQABAAD/2wCEAAkGBhQSERUUExIVFRUVGBgaGRgYGBgaGBgcGBoXFRYYGxwdHCYgGhskGhoXIC8gJCcpLCwsFR4xNTAqNSYrLCkBCQoKDgwOFA8PFCkYFBgpKSkpKSkpKSkpKSkpKSkpKSkpKSkpKSkpKSkpKSkpKSkpKSkpKSkpKSkpKSkpKSkpKf/AABEIAOEA4QMBIgACEQEDEQH/xAAcAAACAgMBAQAAAAAAAAAAAAAEBQMGAAIHAQj/xABIEAABAgQDBQUFBQcCBAUFAAABAhEAAyExBBJBBSJRYXETMoGRoQZCUmKxFHLB0fAHFSOCkuHxM7JTVHOiFkOTwtI0ZIOzw//EABcBAQEBAQAAAAAAAAAAAAAAAAABAgP/xAAbEQEBAQACAwAAAAAAAAAAAAAAEQEhMRJBUf/aAAwDAQACEQMRAD8A62Y9AiGVNJFQOXPnEiZh1D9IMt4imzmiNOOSsOhQULOC4iFMszDwSLn8Ig8SkzD8ovz5QeI9RLAAaBcTPJV2cts9yTUSwbE8SdE69IoixmLdfYoUyyHUdUJ5fOdOA3jo4+N2dLSBkASSMtKFSA5KSq6Ui5PLnDFOzkBGVnDu5O8Vaqe+bmIXbQ2WSN7NMS41YsPdWAN9D1OWpaxiiMbMUJlF6aAhnDKJqxdmSNAOQj2Vg1yiEoDqWXWsjdAFG8oYYUhCA2+CRVIHRyxsKClgBwgtSAR1gQHhsUmYCUuQCz6HpxiZIgbEbPG5pLl72QC5FR+vzjzC4wjL2oZUxRypAqBo/wCcRWY3ZwWkpScoUXWwqocHgQYoozqUMspLJQlt4kcPy/KrspiGbhkqIzB8pccjxipAc3BOFKlsiYpIGZq8nD0/XCNpuABQlBLpBdQIBz9ebsYHnYVSHCSe1nFs4sgCvgwoL1IgzFLNEp7xt0F1Hp6kgQEE5QWSD3EVWdCRUJ6anwGpieXKzglaXCg2Uh2TwPM3PhwjWTIFEjuIP9SncvxY1PPpBjQMBjNKtmmS/OYj8Zg/7vvQVKmhYCkkEGxFowCsDT5OXNMQcirqB7q+oHvaZhW17QBwVxjRcqIMPjQs5SChYDlCmduIIopPMeLGkEpXAZKnkXt6wSC8QZQY0BKbeURRTR5GsmeFW8o3iDyMEZHogN2jIx4yClqYXzj2yyh2lJLLLt2iheWPlHvcTu/FG2NxRZMtBaZMcA/Akd+Z4AhvmUkawMnZhCwlAQEijLRnSZbJFFaKSrMSD3ity7xWDc4cNlZh9ByiVMtgwFBGSpYSABYRHjMUUgJSHWuiU6Uuo8Ehw55gCpERpBtDH5N1PfZ3ZwgEtmIFyTRKbqPIEjzZ05DAJfeqFFjnNyrMCQSW5WoGFJZWzxlKSSSoupVlFVN7kzBhowGkQfurJ3SkHNnASgJzKAZ1saitWyxUMY9AgfDYoFgSHIuKpVxY9dDXrBUFDTMNXMk5Va6g/eGvWh5wOFZdBLKlAkgOlXGtGJ5sesMQmPFIgB0zb5hlqwdq8GrG0yQHzAbzEA8I0VhSnu1T8B0+6TboadI9RN1GZW8xBYFL8QWt9LPABSnllMtNQHXMWp2q7tzf9XgnD4tK0hQNFFg9HNbPex8oIWhK0kFiLGvmKQIdnfxUrJGRCWQgBspNCedGA4fWifETglJJsP8AAA4kmjc4RYNa5s4rCikVDg0ItwqlLkDQqJOhjbaOJM5YQkOh6kEgtZw3vElk6d42iZOESsGQHASB2jUDNuoFKpZ/JzeKhrLQAAAGApGzQvG1AlJXMpLKkplsCSXoDR3BNQ2kMREVoRAxWCcx7ibczZ+bGg5+ESTi5yj+Y8Bw6nTxMapUCRUBILIFsxHDizFhyJ4QRHOkJUkqmCtwQd5HAJIsa6XJNwWjyVilywBOZj74sOS9En5u6eVBEgOdbvQd0fERQq6Cw5ueETlWkBuC0e5nhf2Zln+FvJF5b1H/AEybfdNOBTE+HxKVh0nkRYg8CDUHkYDdUgZswoeIgiXi9Feen9oiC4wogDY8gaTNa9oISsGxeIqR4yNXjIgqWyJ+fNPPv935ZaXKf6i6z95I0h5h1Uc6+nKKzs/EOW91Lefuj8fCHMvERUMJ2KShJUosAHP5Aak2A1JjTASDWYsb69L5EjuoHS5OpJNmZaid2s2+5KP9Uz8kP/UeKIaTMUlCSpRYD9NEKJKmEBYmck5kOSosFZTVL6OLNctVo1xOKGTMVZAKg0dhVRrR2cefKA9qYEfZpq0KWghKpm7RYUGmFVQ4WwIa28zRVOpEoJSALRqZZTao4E/Q/gfSKv8Av+QTLmSZqChRGVaVPmzKA3kpJUos7lQDDevaxY3GBmBDFnNGL2SOLjyHhAT4bFJWHS+t6G7P0Oh1jU4kl2Sxej2Io6h+Rb8YhmYbtE5HIYVUN1Qf3Rw/JuMaKlEAidvpdwsUKeDgWbiIglQlaJZUS6udhWpLXZyS3BhEMmaVkFQKVElKVAAVAzcSFIIBranjGTcWMqQlYWk0Nd4gM7EXABdXlc0Kw2EQmssCrnR61LHTpaKIlKKSMxCKuVADKvSpPdPXzMazF9o6WKQO+X04A6EjyHUQYiYlTgEFnBHoQYGmbPYMiiXcoPdOt/drpY8IDWWHIVlpZAAsG7x4UtwHMtGk/ZoKAgUQS6qqzfEGPXjp0iVM8h2BKnG6WBSLHkRzFIkQxJCSKK3uNXP115QCxU+varG4FZZQYuSd11BnBceWhpE+GkGUgkupay5rcmw4AAXI4E2gtUpJIUQQUOz05EtZuZhTtCd2quzGZ1DShSg2uLrPkkGzGKjzB4lS1LII7IAupqqIJzLB4UygcAeFYJaxNV2qt2WlO44bKixmclKZk8AHhxLlCUgAVNABxNgOjDwAgbG4BeUZd9jmUm2dVGc/CKU4JEUK5wzKKyWcEBn/AIcosyQG762A5esOe0ZGYgjdcjUUdq69YUzHpXOrMwDBlzNVljVKHard3WJ8fM3QhRUpKWzqDDOSWCB1N20Bgj3APMX2yklLOmWH903UWLF2cNoRBc7B5jmSckwe8NeSh7w5HwIieQg5U5gAWDgWB4CPVUiKHk4zeCJgCVm3wr+6ePymo5isFgtA+5NRUBaFfoH+8DmYqSHUTMlD3rrQPm+NPMb3EG8EMqGIy4Lin61jJcwKAUkgg1BBcGMMzjBUv2o8B5xkaMI9gKPgiyQNbnqb/l4RPiMepKWT31HKjg51PIAFR5JjkUjb2MwSspzKAuhbuPE1EWXY/wC0KTNmgzXlkDKkGznvF+e6PA8YyrpOz2QhKRYDW/MnmS5PMmJ8RvFLq3RUjpYvyrTmOEKMNjEqGZKgRxETS8WKg94i1bGg/H1gkM8CrtFFZ7tkjRhy50J6J5wxWjh0I0PLpyt0hPhFZEgO4GuvUgX8IPk4jn+UUFyiJaAEpQgswSBlS7UFBQfSFmGQVF03zUc0J3VlRDUeiidN0VjTF4hRmBNASBc0IewelS7gsWQQHd4LXKmILhWcUBvnCQKhxxNSoV0bUFMcPPSNwllcCQ5OpfX9WjTaGLypISRmIJHIBnPM1YDUkc4WnaGc5AncIFKPUsQzagneBa40jfCbLQT2y0vmAs9G7rgd4AMQbi44wAuxdnfZgpSXqVTFBSycpVVYGYsEuHcFnKq6RYJOIQqxY+XhUenpASVhVasTunVQ+IN3gf6m4gwFhSiYoqUQWLIKLAJcBw1aubXqwYGCnpQHcgPx1pEaphQ5UXSTQgd0ML8da84gk44pfM6kgsFi3m9Wt+JMTLUob6GWnVNjThz5GINpiErAsdQfxBuIHmyVAXJDgumi6cR73hXkYJRJBIUxSpm8Ls1v8R4cQM2U0N30PSAgKxMoCCgd46E3y/ifAamIMVOWEmYhGdVkCwD++rkfNvGDMRgwp9Cbka8lD3hAEzOlSu1UciuA3QB7vFyXd9AwcmKNxiCVILOVd0WZPvLrx0HDqYOMQycKylLfMVWfQaJESTFMCTYRUQTsI7qSwXlyhTOwd7dYTzcKpJCAHW6shOpLGbOVo9Q2orDvCzipAUQz2D6aeMSiFSAFhMiWEpFTRIJO8o1/vwgKcCr+CVEsHmrdmFwkdeHCC8dJUlSpoGdbZUBu69yeNbnhAQw9eyd6Zpy38coOgJ00BPGLgYSlJKRlbK1Gs2jQJMnuX91Jb769B0B9fumIkTlLVuKICgyeCUDvTC+uifOoBgrDyhQgMlIZA5fF1P06mIiFUgo3krCVqJKkqLIWdW+E/MOpComw+NCiQQUrF0m458Cn5hSAZ+H7de8khKS4NnD28SHo1GgzE4VKgHcEd1QopPQ/oHUGALjyF32Wb/zJ/wDTRGQEm1PZ2RiEtNlpX1FR0NxHNNvfsgC5ixhVUQA4WaZjUIBAvlqX+IcY6rjdoCXLUsg7th8R90Di5YRFhMGQjsya96afiUuqh9fBhEV8+zsLj9mqYhaU8DvIU3A28jFj2F+02WVfx0dmos6rg6VOkdlxGzUrBSoApNwQCG4MYom3/wBkOGnAmW8pd6VTWwKdPAwUywW3JUwApmJLhxW45cYZSp3Bm5RxjansNj9nqKpeZSB70t1D+ZLOPEQTsD9py5Ryz001I48eXreIOxiaFKahpW3gG1F6GCpmIUUkAsTqP72PXzin7E9qJE3eE0OqjPTqeBsPIQ12vtQol7gClEWdt0Xr5DqoQAO2EzJ0+UJSynslZpgSEnODuqG9RykmvIO9IuGx5hyDedHu9OJqam/KKlgZeVGVIYqIzNd1aXoSHc6AHlFslLoK1HkfCKGhYhiHgVWzwaaCx94cA9lDr6x5Lnv1GnCCEzIiliJBQrsyKM4ayvdYC+YDQV6vEkhws5FPlDrGjmoQmmgvwpasMlpCgxAI5wFiZCw2UCYHDOrKpPN/epax5tFBUnHJVQ0Oj68PH9B7xOxHP6/3hUCmYWUSCm9N6pFCGra9uRvEkzaQklCVKCgqygb2HQXa7HiLQEsySoEFKiQD3actfPwUdQIklYlKiU6sCQRofrGs6Y4CkKHAhrvodQReMkKYBMzLnvTWtxAYrDlP+mw+U93w+HwpygeYoTT2a0qSQymLMpja+8OnpDHLGk2UFBiHH6ryPOIIyIFmYs9oEgDKAStRNuA69YmUlaXbfHOih42V6HrAcyUFgpQrItZCl0JV8wrY/pqxUFSZ4WnMAQDxEBbSw6ezU+6l8y8oqriOpLDnbWI56AlZmKGVMoZUOaEnWnlAWNmTVpah7MArY5d9XcAY3Sk5mGqkHRoqI9lLXNmrsJYAC2AYkWQk/CkbtL751EH7T2t2ZKcqg6aLYlIWpQRLSeLkvyAgWRO7FJSk7kpBzE2XMUwSl705RFhp0xOcgh1borRcxVSQTRkgN4MauTUOZCFBCQsgqbeIoH1blHixAUvFqRRRK0jKgEVWpb73gPODu0BFCDpTleII3jI2yRkQa4xOebLRol5iv5WEsf1l/wCSJcKQVLIZytv6QBXwBgbZS86psz415U/dl7g/7s58YLUlDsSgkaFnD1uKiDQhEz8fTWJAx+v5QuwU0TEZkFYSXAcZgwLU95oJStT1ANfdPC1C2vWIJF4YHTj5nWKx7Q/s3wuLfNLCVlmWlgrmSbHxBiypxQ4sWdjQubCsTBf4Dxijg23P2PYrDHtMLM7QByB3VsP+0+nSFOz/AGyxGEXkxUpThnzJINLOk3Aqzal4+hsVi0AEFyS6QLZuIBs3E6Qpxns7h8Sk/aUCYD3UklWUHgwBBfX6QVUPZr2sw045krAUfddmJuQOJoPARbZOJexig7f/AGIJcrwU9UtWiJjt4LFR4vFb/fO09lqCcVJUqXoo1B6LG6fGIO0YvaIly1LU7ID0v4fpog9nFzGVNnKJVOLgVyJFksDVLpa/LWOfbN9v04qYnLMCCAwQaEFXeUdCw0F6c46DgsYCkAKzMGc3MEPkTYlTMhSic1vL8uEbTdopQHL3AYCpJ/DnygozaMyUEvMUEkJUQfeATUtx6WhJs2WtSzMJdQJoGcBLpIAqHNU+K1e/DWZNCncOABTz/t5Qo/da8wVJUUB2OhTVgQCCCAxpqCGZy9wMZ0qYiepX8NMrKnLcsr3gr4A9Qap6GpMTiEr3JgyqDf2IOnm3Mx5OSpW6Jh4ksPI8X8KPygZWLTMWEEpCUkppQqmfAktRg5I4cQ8AyyqTlSkuB3s12Ys3N28HtEoMKhtBUtWUgKSGDhgSWd2ewAZ7U91qmHEJWNxQzaPcdReAJMC46UMpJBJAo1FV0caekZh8a5yrGVTO1xzY2MRzVdophUVH4KVz+EeMBBNUuWh27VKUnu1WSA4BD14OPIQPhZTJSHCjWYsgjeWp2A8XYfImGeCwRllTqcFmHBvqY1xOzUqOYbqnBcWJFsw97684tSE+MwakpAlpC0pzKKSxUVK7rOGDVL3pA86WU91jlHZyg9yps6r1I6w2lEy3E03NF+6XsH93ofB40nJSpRNCZdXDuCQ1taaxayWIXkByVTLaWlNgVnvFyatwPJjBeziOz3QAlzUOyql1VAN/8kVgLaWDUlIAc5UlKVVJzzDlKixdgD/eJ8cUyZIS7JAr90B1edv5hAe/vqV8XofyjIQ/+JJn/DP9Aj2LBZNmo7OWhD91IBPNqnzcxJJZUt1JBzOqofvd30yjwhTNx+4qrUbo9PxhhKxIOUBm5crfhHNoUJXZt2b3ql6EB3Z7G2ojX7crtWWnLLy6h94n4hQBoCx+MUDuu1qcSXL20aj1fVmhhgp57MKVc14ck00cNTnBW+Ix6EoJckAFgQSFNwJFfAxtKI7MLYoDZiAQWo5oaO0SPQJ4/QVP65wFjpQK0ISAMx3gBQipNAW7qVB+cBPgcMyc6xvqAv7o0T51J1PgxEmYSHyODZi5bQseVaE3gXEYk90uSTQhLhOgJPAEmvywwlopumgtqIKwTkmj+BofIxDiMGkpIIGU3SQ6T1BieZY5gCB4+hgHAY1Kka7jlQYhrkCv6pAUj2j/AGN4PEOuUDh18ZVUPzl6fykRT8RsLa+y6gfapA95DqYdO+n1EdukyHSHAPGxqan1JghaaEWp5RUcd2F+1STM3ZhMtdsquPAGxi1YbaiZ4OcunMCkBwd2x43rw8Lm+0X7PsHjf9aSM5f+IndXQO+YX6KBigbQ/ZntDBb+Cn9vLFpcxgodHOU+aekQXnG7XMkAuVk0Sks542uOZtDVG0U5AujFrWBPE/iY49hfblcqYUYuWuROs6kkEDXK4p1t11teH9pEJlhUpYUtrJcpVqEkVctr49KjoWGnhqF+f4wBitokLKVISmpqWyFGqibCZr0fjCnAbXzVIDsCQO6KVYmopz401gzD42XMzJSVKFSp3IFWZy4vpwGjQDDtcpJYlOUBj30pegHEmjdRWkaypLb6Wc1IqyXsniD/AJILuEcyYZJzDMUCqQTYlkh9Qw40vaG+EnFQzBQKx7wACn1UtJLEDSvSKhjJ2mU7swFx4n+/6DkwVh5OWo97TQDQDhCr7QlwlVK7pfu/MDcE/p3MD4rGrDjemISpJowOjAnQanSnusYi1YZU8Ke4YkV5a9OcbmAkSkryrSSCwqKOOBEeYfFzM2VaAGd1AuORa4/zwqijFJhbiNlWMs5WIVlsktzFR6jlDJ48MKhJhJi+0yLSxYqKqBz3QlveoxcHQRtOlhS1FqJSE8nO8r0yQ1nSQoMoP+rjgeYhZicGtCSEutKiX/4gc73JdHaxteKkJP3sP+F6f2j2HH2iX8B/9OZ/8YyNVFTlYt4nls7gseIp9Iq0nHsWdjwND6wfJx/OObaySNpKQCFAkupiG8Hto1ng+XtVG6H1sxdk8mdrViuSdoQXIxaYCz4bGpWqigQBoXv/AIEeYWeFTFqYbtj1oRwskH+aEiFpJFK6Hh+Ma4GaEpVM4u1zupNH6hIrzgLLgph3lEO5a9d2hv8AMVaxPLxUtSmBGYeB4GusLMDO3Esp6V1D616vrGuBwykrdSnAZmrZJSKMGDGt6gWgG0x1KKH3coKqO7mzuGoDxvHs4vRrkCjWTvH8oW4Ts1rM3NvAksC26KDMnox8YknLUVpykboq7VKqkcbNUQU1QK/2YxtMtA+Fm0ZRGbUV/GsSqPXwP4QERS6jySwq9VH8h6xFJlKK1ZyFZQACN29TR70GsTSl0KmJd1WqWon0iLCTxMUpTKRQBjQvq+lgPOKBNr+zkjEoyTpaJg4LSKdDoeYjnO1/2OGWoqwE9UlV+yWSqWXdmNxY3e0dcKT1gQD+KXBFA3AgPr1UacoI4biNoYnCEo2hh5iEmnaIcoL/ADC31h1sv2qkpZUpYWklyC7ilCk6cKx12dhkrBCkgg0IIBB8I5/7Tfsjwi3mSM2GmcZXdPVBp5NBB2E23Lm71iBcgOHqUnjao5QRKlomErlEpIo1klrNy4hm6RzvH7E2jgi8yV28tP8A5kkbwHNF/J24wRsX25SUsFAqTp3VA8CGr5P1gOgzNoDIRiEsCKnQ8Hbutd4J2PMIcuo5j3TdFASXuQXBrW14r+BxonJKlZVFWj08aUA0TxqeUezx2J/hjPLSBqXBTU8VM5BuQAbcSLRtBQQpJluFk2GrmtLAk+BNwWJBWD2g27MZCuZu9KeLCj+dISSZalfxF72YUTYp5guztpoNXJJ1wa84zTd8EuLuijDgQW6Gpu7RRZMRNUiqUuK5gL+A1iXDYtKxQ9RqDqIQysaZOUBRmINnuGv/AIHkLw0k4pCxukHp+vXWIDyYU4tcwzCEhRZQBCVMUpISygLFzmckEUalTHszapQVBaVMPeAcEVrTgA54RumQmZvLSFE2CgCydB43PXlFVp9pP/MyfIf/ACjIK7JPwJ8h+UZBHMp+BB0cQDMwJT3SR6jyP4NBwxX6tHpngxmLS1M+Ym4ccU/kYLkbQB1r5HyjdSAYHm4V9AYgZjaeVJL2BPkHgmRjcktIfugDyFfoYrk3DFikKIcEVremtfWJxiVDvJccqjyv9YqrZgsUyUuKtU8zU1FbvDGViyQWVVqatwim4baHwqtpdvA1EGHaxZmckFiOPoR6wFrwOKTkSwAdhxcA8bm3rBWGxGZJNRnJNQ4rRPo14qOGm5EkZ1KoAHahVSkN8LiWYDTg49IB7hcEkISlW8Uhs2vE1vG2IVQ5SxNA1C5IAoX+kApx9L+rQJj3mlCM5SkOtQIBcpbJ4OSeLpEBZpRAHIU8BEUieEozGyyTxdzu0uSzUDxU8ZOmJKQsqZLZWJMwgNLbKBvrWrfvQBoOXtoqlIVkNVrSlIrQZkVNKkAgAAuQwCoqrJJmJUHSfw9D+URywTMUeDDyqfVXpAGzMagJKSoEhyphu7rILUqAzEjV7WgzZ53X41894/VvCAMaAsUkrVlBDXLjgU89awZmgWUBmUSOAf8A7jXqr0gj1aBqG9RFX9qPYfCYlJXMkjOCN+WcsypAuLmti4i25eB84Axk3LMS6Cph7odnIYnoUxSOX4n2HxeGOfDzPtCKsiZ/DnBqs/dVTjliXZntOAvs5uaRO1TMTlJ6PfwJjp2JG8n7x9EkQNjdiyZ6CidKRMSdFJBHUcDzEEV3CY4C2v66DwgztwrXKrRQv+RHIwkx/sEuQSrBz1JDhpU15ksvoFd9HjmpC9e1ZkgtipKpWmcb0o/zi38zRBaZlL+Yt4j3TzHpGqQEhwoy1ioJqCNBQV+p+aE6dvJAG9mCrZanwasZhMZ2iszsgWbi5fKBTNxUKDStRUWLBbRKzmXupTR9CrUPoxubOwehENRNhRh8QnKAlsrUazR6FZe6afCbfy8OlukENu0jIWfbDwMZAVPFSaFxZ7xX8XN7OyqAV1LkpSKdSYsU3ELNCsHjmmSlWubeLdBCbaODQouVpB3S+ZNklShqzd4+HKKoYYpWcouUs9bEgFj5+LGCRiyLg/WPNn4VpkxSiD2kx6VYAMAW1r9INnYby6VgiFGKSqJezBtA07A/pogyKSd1RpoYkKMnYMG9+Oo8YhOHUkghWZrBX5iv1iL97lJZY8R+XhE8rHJOo6Gmv5RncarDjD7yVJNDTeFOP+IYYLbFLvzTUeWkArB91Tv8Vq2HERCsA1Un+YV9RURFWiVtdJ1D8iH8jEyJ5IUUkBRLAtQZalx1eKolCrpUFD5vz/sYJw20zLukgDxT6W8QIotezMYo5lLYklqfK+h5kwaZcpZBsoWYkEVcUsWNRShrFYwm1EKFFZfF08T0r0hjLxh1SFDl+R/OAa4SV2SexQxBYk0Spju+6GUWSreLHjDiVNYRWdm4oElfGod6CwvyD/zQ0RixFQ1mYkMf1TX0eNJaldlbeIJobFTnXg7eELMZik5C9RrVqM5rpRx4wThpygkOpywd611qIK22cFBasycgqwqOGW91d5zXSp0NwynUs88r8kgfiVQOcWwql+lX5NC6QkBScj5lpOdVQA5agPvZ38Eqihs7qHJJNDXeNPoYlSmn9mhfhlkBalrCqmpDUSGva4VBmFxGdCVM2YOxrBEU2aQVUGVLPxrWnQN5x5PkJU4IB0/XhGwGZKvmUfIEJ1+7GiyQRUGrsd0mjUNjFRUNs/s0w8x1SnkLN8ncV95HdPg0Il7OxGFouXnCaZ5VTTjLuOO68dHXOyp3gUsm5s/UUgWbNQ6lMFAqSklwR3XB4a/SEFBme0DS1LlLS6WJBdmBGbMLg5X50g/D+0rlO8lQLBxapYZSCX4+EWLavszIxG8pDL+NO6vzF+heKxjfZGbKIKQicnQKCQsHrYnyiB59tEZFeyTv+WmeQ/OMhRcRsCQkhSJKCzA0CnHEEvb1FOEETcFLFkIYMobqbEspqaO/lEMrFpFQch5gseunjGhmg1J3a0BpVgQ4IJBpT5hQ6ECz9nSnLypZy5/dT8SSk28I9V7NylKZIKA66pURZmo5HvcImxAN2ABtma5Ye8jprEq0sh1FIfU5avf9MehihVO9m1BIAWCSHZQsOJULAWtUwux2xFpNU1vu1oL8/SLTLnF8petXo5YGhUTQABVtUqa4jHygNlAzpqASHJy1VR3B0+kBz3F4HeoOZNdKeGsLjJqGNyfT/Bjq2OwCFVWgA6v3T/N7p6tCPEeystdZajqK8Gd61cVF4CgCYtNn1t+uRj3D7bIuPEcqfV/KHmM9n5iA+UkAe7WpGYhuhMJ/3fSxtY3D1r5wi5pjhdooWKEP6xOsqFmI4WP6tFZOAclQdxSnnEA2vNlFQzOBYeT/AFiRasqlIUagoVz3T5ih9YkE2Ykbqgoc6HzFD5CE+F9oQoDOlirTSsGpmJPcVl6H8DSIptg9sBICVFSSKb2vjY+cNcPtQGxB6RV0zTqQfBj46RGwSXS6Dyt5W9Ioua8ZmbkQ4drF6dWF4LRtBGrp609bHzimStpTBdljluq8jQ+YgyTt1NiSk8FU8jY+Biot52hkSVZna3Ww61aIsJtkpSErQUlNnIIUS4SQfwis/agpacrgCpI3Rox5kXg37RnAQTm1VThRLjStfCAtEkqQkBJKm0UQx4sQKeMEqx2VD5TSwDHkLaWivYFeX3idK/lxg048EpTzc9E29W8oIbKUyEoBLkgOL0qo+QPnEE7BKUtCgvMUOQFWc0uPHSB0YvNM+6G8VVPoB5wRLxFy9Py/RgVtOnIUlaVsksQQFVNHLcb8I0kSETUIWE0IBDjKoNQFxrGYqcOzJUH5MDUnR+ZgPCzErVlDgO7JWSg5WDORRiU2gDF0ITmqRQKuwPEfiIinOSkZTVYNCCGAzX6j1jPsQ7TMlRCkhg+8KuSK19dYnkrzByA7qFORIf0gPezEZG2aMgioytrOBvjoA5/H6R59tIBAOuYPpqSw4EAt8gGsUzB7cQe6u9wSx/zDJOPZjwszD8z+hCi0TsUJtS5cWfMRcHdDISxep4PEuExpAYlyKEgjTRSy/wAvd4tFXl4+mUWNUguz6hnHrwHGCUbR3goHQB92hBLVbKkEFtTbhFFpkzd1gapZjWxIY1FQCEVbRcGdp2goKKArfL1WqxBFgNIracdULJdJDKvUd1io3uRQe8YY4PHXT3iKgs/DMwNEu6VOfjPCAcJU6XBUBY5lbpNiA1W4cmjxRyy2ICsoADpUAAGSGDgihSWo5JrSB5WKdbgvm1BcuNCs0S6eHwxKqcAymdKqFnatBvE7xLlPLNyiCDDTArddnBJezKF/IcaDkIixez5cyikgkvUXqRoWNEiCJWEAJSCN6pVUhrvyehYUTTQmDZktADKS4AFB3gNGIqoc78YiqlO9lEnN2SmPwq4k5UitbAPeKxtD2SmpJeXnS7FSDzLmtTXg9o6icG6buRXKagg2yHX69I1kJAvbSxUPlBJYDkBwNjS0cfm7H3nsALVv/iF01Kk5suhbx/TR2HaWBlqJzYeYU0JUxOhBrb4ddDFbxXsxJWHQtiKsRrkCvNzx1EXgUaTtVaN01AFYMlbaSpgQxPpDLaPsstD7r8xWwf6RXMVsxSSXppCFOETQbKrG54Go6xU5y1JLA1JguXtkoDEPEVYZAyndUU8k0D8WsfKCk4xQZwF8xuqHm4PmBCPDbXQscIMlYkGxeCH+H28zAqCT84KfVyD4Q0wuOqSWctY6D+7+cVET6NGIYd0lH3Sw/pO76RRdEzyHyLqSSQahz+uIieXtIjKlQAB1ejDi9ntc3ioytpTE/Cv/ALFfiD6QbK28mmZ0H5w3kru+sBcPtQVS4avAvT843wYQkkp1pfxPr9IrUiaLpp0o9uF4IQKbq1A1cvcnVqjjoLwRZPtgAKup/L8I9E4S5bqIASHUeDB1H6whRPWSkEjKL04VAvxb1pGm0NoCYtMl6BlzOgqlHiakcEt70RUv/jD/AO2n/wBMZE/b/Kr+qMiji0zZuYrW+6lRAyzJbgChJSbgly7wUiRPlyytKiwah3hoDHQv3MAgI7OUtKe6ClinWnjzjf8Ad8rs8i0lNCC4ofEOPWMxa57hdtKIIXL6lNn6cYZ4TbKVuM4e1aF+NbG1oKxfs5MknNLAmyz8NacwNeY9IUYvByklTSy5uXofOHIfSdpaKqWL8SDepf0EFSdrEMdUsfvCta3uR48opeAweIfcKsr+9UeHPpB32xae+g0Nw/0tFqR0EbQzp3a2IeuVuNkpazXg6VtALHFwxsVCjM/dR4RzzCbVTZw3A3B4h/whpL2mQXqfU+pY+UVF7wu0CGU4JSWob8A/iQ/MfDB8rEBRCgWDOlIuHupI1GhH4mKQjbAZ36u9R1Lc6Aakawwwe3ABld3qg6vr97wd68REgtk2fmZKKPwLVNRlULA1fgAdSHFmYxf+nId7k93NTvAkEIRoGClHLoBmhQnaoJKXzLNxqxqQw1VdTWAA4QxlYphVXzE8xTOnoLp0FuZaLweFUkkqnFQLaHKBlUoEZlKVdw72SI3XhcxSVJCiMvOpBPvVoz94acIERNKimuVJBtW4ccgN5ZF+kTqWak5VZioACle4CxpRKSbwGs1CS4dnFH+YcC1WGhUYX4vYKZj5kAvWlxvAksRmFIaHGpLgbpILBQa7SkNoaA2e8e4peRTIGUJS/IEgpBb+ZPXWKjn21PYdGZwrKS1yCLkHyBGusVjansnOR7jhnpW7m17Ax2ZUozEAnKsM7PVOveu/MKT0hV9ilnuLKD8JqKilFEaPqq5ijh+LwuWjNy1iFGJmIFC7/ox2vG+yqZiWWlKlV0rZk0IB0BtFT2t7BoCjkUUkA7pdvlvZ666RItVDDbeygBVTqYbYTaCVhwYB2j7HT5Z7pIdnTW1+cKlyFIOoiQq2ibEkvFERUZe2Vi9RDHC7bSo1p1hVWKUpDul0H5S3pY+Ig2TjZospK+u6rzDg+QhAnEjiIlTiG1i1FgV7RZAcyFhWgZwToMwcecT7PmMDmOYqLrPFRv4DhwAGkVdGNUS+gt+f6/ODRj6MKH6c4os258I8zGRWnTz/AKjGQQThvaecmi0pWP6T5inpDbC+1MlXezSzzDjzH5QoXgIHm4GOV1pcpQlzN5OVXzJNfNNY9Vgn97wWAr1ofWKN9mKS6SQeIofSC5HtBiJfvZxwWH9aH1i+SRapmCOssK+4fwU34wkm7JSVHNukmynT9evpEuF9tU/+ZLUnmkuPIsfrDvCbakzgyZiVP7pof6TFqKbivZdw7XNNXGhpa/pCmZs2ZL7pN7XHRj1EdP8A3bLNklB+UlPpb0gHGbBJZlpU1goMfNP5Qi1zhW1ZiO8i9d2/r1ieV7QKysk5X5sT4/rrFnxewCFAqlKYBt1lji9N7QaQpxOwpSzQjNwsa/Kaw5ULhsUokOCgAu/0AD0uS4LvUuaix4Xa+Ygle6GIdt4j3lt6ENzsIqidjzEZilRG8RxFKRH20xN0+Ii36R0T97hmDuC7cOIPEEE246QVh9rjXTMxd6qNOFgTxjm+H2n8zcrH9frnDOVt4ChIBNmP15RajocnGJUWBBDgN8qBqDWp+sRqxANqZ1aAlhxYcik/yGKjL2qGoxDgVavgafWGmC2kXzFTAOKEEg6k0NL1HxE2siGftRjM0sIBlEzFZcyTlVwZnrvKTR3vSPNvIBmS3OUC9z3SUJJHvNn8n1hRi8d2mLQCoNLDkgEPQKd7ap1uHZo2wuKE+e6lskgBDd4kEatSgc2IdNYosc3Y65aU9nOKVFSQUrU8sg0LAvV6iujawHOxKn7PES0lQAbKp6KcUJsXFhloRXgNt7aSJ7yMhmBK0KKnGWjlQd3dqdVcjBGzdnMXW70UxJUpQsd4kl2A52tAZO2flrLJUKgoJJerkDUG7hnLUKrQJifZqXiEBeUEGmVgGIcZefI2PjD8sEFIqUDd+ZNwKeXVIVHq0Zk5gbuFNdTGhDEBzQ8HLi5cOZbX/Z8iuRWXlccbHlXwMVbH+yc6W+7mA+Hq1v1eO3q2e4JOUDxqeAAuX5Dk8AL2SCM2U1CbM9VNXicwhwOEmYuWbkdYnlbdNlB+kdX2j7My5gqgHqK3L/iPCKjtP9naalBKSfEW+jj1iRaU4bayDY14QSiaOLwix3srOl2BUBqPA/iIAl4+ZKLF+hjKrh2x/RjIrX/iNXw+sZFo6suIJkexkYQOuBJ8ZGRFAToEmxkZExXTPZ3/AOnRDExkZHXOmNeiKj7ef6XjGRkVcCbN/wBEdTAeOtGRkNPavY+8aYbT7qvqI9jIxna6N2V3B9784sOze8ev/tTGRkdGUEm8/wD6Z/8A1GDcH/ry+v8A7JkZGRQ69nPd6H6w6wl5PT8ExkZARrun/pH/AHJhrN/0pn3Vf7YyMiCCV30f/k/3GB5V1fe//sqMjICLa3cT1H++ZAOL9/pHsZFwV7F+90P+yKH7V/ifqYyMhvRisRkZGRyaf//Z"/>
          <p:cNvSpPr>
            <a:spLocks noChangeAspect="1" noChangeArrowheads="1"/>
          </p:cNvSpPr>
          <p:nvPr/>
        </p:nvSpPr>
        <p:spPr bwMode="auto">
          <a:xfrm>
            <a:off x="114300" y="-1039813"/>
            <a:ext cx="2143125" cy="2143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7414" name="Picture 6" descr="http://images01.olx.com.pe/ui/11/89/33/1302646328_188298633_1-PLANOStramites-TRUJILL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348880"/>
            <a:ext cx="3851920" cy="38519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s-ES" sz="5000" b="1" spc="150" dirty="0" smtClean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COMPETENCIAS</a:t>
            </a:r>
            <a:endParaRPr lang="es-ES" sz="5000" b="1" cap="none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00834"/>
            <a:ext cx="9144000" cy="357166"/>
          </a:xfr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DIBUJO TECNICO 2. DOC: ARQ. MARIA CECILIA TORRES VARGAS  SEM. </a:t>
            </a:r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2013 1</a:t>
            </a:r>
            <a:endParaRPr lang="es-ES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9" name="8 Imagen" descr="Logo-TLS-S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6215082"/>
            <a:ext cx="1142976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noFill/>
        </p:spPr>
        <p:txBody>
          <a:bodyPr/>
          <a:lstStyle/>
          <a:p>
            <a:fld id="{E965CA96-C6A3-4D40-B153-57F7808BD344}" type="datetime1">
              <a:rPr lang="es-ES" smtClean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pPr/>
              <a:t>17/03/2013</a:t>
            </a:fld>
            <a:endParaRPr lang="es-ES" dirty="0">
              <a:solidFill>
                <a:schemeClr val="bg1">
                  <a:lumMod val="8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57158" y="857232"/>
            <a:ext cx="8358246" cy="5678478"/>
          </a:xfrm>
          <a:prstGeom prst="rect">
            <a:avLst/>
          </a:prstGeom>
          <a:blipFill dpi="0" rotWithShape="1">
            <a:blip r:embed="rId4" cstate="print">
              <a:lum bright="-36000"/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200" b="1" dirty="0" smtClean="0">
                <a:solidFill>
                  <a:schemeClr val="bg1"/>
                </a:solidFill>
              </a:rPr>
              <a:t>COMPETENCIA 1 :    </a:t>
            </a:r>
          </a:p>
          <a:p>
            <a:pPr algn="just">
              <a:lnSpc>
                <a:spcPct val="150000"/>
              </a:lnSpc>
            </a:pPr>
            <a:r>
              <a:rPr lang="es-ES" sz="2200" b="1" dirty="0" smtClean="0">
                <a:solidFill>
                  <a:schemeClr val="bg1"/>
                </a:solidFill>
              </a:rPr>
              <a:t>Manejo de instrumentos y texto.</a:t>
            </a:r>
          </a:p>
          <a:p>
            <a:pPr algn="just">
              <a:lnSpc>
                <a:spcPct val="150000"/>
              </a:lnSpc>
            </a:pPr>
            <a:r>
              <a:rPr lang="es-ES" sz="2200" b="1" dirty="0" smtClean="0">
                <a:solidFill>
                  <a:schemeClr val="bg1"/>
                </a:solidFill>
              </a:rPr>
              <a:t>COMPETENCIA </a:t>
            </a:r>
            <a:r>
              <a:rPr lang="es-ES" sz="2200" b="1" dirty="0" smtClean="0">
                <a:solidFill>
                  <a:schemeClr val="bg1"/>
                </a:solidFill>
              </a:rPr>
              <a:t>2 :</a:t>
            </a:r>
          </a:p>
          <a:p>
            <a:pPr algn="just">
              <a:lnSpc>
                <a:spcPct val="150000"/>
              </a:lnSpc>
            </a:pPr>
            <a:r>
              <a:rPr lang="es-ES" sz="2200" b="1" dirty="0" smtClean="0">
                <a:solidFill>
                  <a:schemeClr val="bg1"/>
                </a:solidFill>
              </a:rPr>
              <a:t>Comprende y representa vistas ortogonales (elevaciones y techos) de espacios mínimos.</a:t>
            </a:r>
          </a:p>
          <a:p>
            <a:pPr algn="just">
              <a:lnSpc>
                <a:spcPct val="150000"/>
              </a:lnSpc>
            </a:pPr>
            <a:r>
              <a:rPr lang="es-ES" sz="2200" b="1" dirty="0" smtClean="0">
                <a:solidFill>
                  <a:schemeClr val="bg1"/>
                </a:solidFill>
              </a:rPr>
              <a:t>COMPETENCIA </a:t>
            </a:r>
            <a:r>
              <a:rPr lang="es-ES" sz="2200" b="1" dirty="0" smtClean="0">
                <a:solidFill>
                  <a:schemeClr val="bg1"/>
                </a:solidFill>
              </a:rPr>
              <a:t>3:    </a:t>
            </a:r>
          </a:p>
          <a:p>
            <a:pPr algn="just">
              <a:lnSpc>
                <a:spcPct val="150000"/>
              </a:lnSpc>
            </a:pPr>
            <a:r>
              <a:rPr lang="es-ES" sz="2200" b="1" dirty="0" smtClean="0">
                <a:solidFill>
                  <a:schemeClr val="bg1"/>
                </a:solidFill>
              </a:rPr>
              <a:t>Aplica cortes horizontales (Plantas) y verticales en espacios mínimos y en espacios de complejidad simple.</a:t>
            </a:r>
          </a:p>
          <a:p>
            <a:pPr algn="just">
              <a:lnSpc>
                <a:spcPct val="150000"/>
              </a:lnSpc>
            </a:pPr>
            <a:r>
              <a:rPr lang="es-ES" sz="2200" b="1" dirty="0" smtClean="0">
                <a:solidFill>
                  <a:schemeClr val="bg1"/>
                </a:solidFill>
              </a:rPr>
              <a:t>COMPETENCIA </a:t>
            </a:r>
            <a:r>
              <a:rPr lang="es-ES" sz="2200" b="1" dirty="0" smtClean="0">
                <a:solidFill>
                  <a:schemeClr val="bg1"/>
                </a:solidFill>
              </a:rPr>
              <a:t>4</a:t>
            </a:r>
          </a:p>
          <a:p>
            <a:pPr algn="just">
              <a:lnSpc>
                <a:spcPct val="150000"/>
              </a:lnSpc>
            </a:pPr>
            <a:r>
              <a:rPr lang="es-ES" sz="2200" b="1" dirty="0" smtClean="0">
                <a:solidFill>
                  <a:schemeClr val="bg1"/>
                </a:solidFill>
              </a:rPr>
              <a:t>Construye los planos </a:t>
            </a:r>
            <a:r>
              <a:rPr lang="es-ES" sz="2200" b="1" dirty="0" smtClean="0">
                <a:solidFill>
                  <a:schemeClr val="bg1"/>
                </a:solidFill>
              </a:rPr>
              <a:t>de un proyecto arquitectónico </a:t>
            </a:r>
            <a:r>
              <a:rPr lang="es-ES" sz="2200" b="1" dirty="0" smtClean="0">
                <a:solidFill>
                  <a:schemeClr val="bg1"/>
                </a:solidFill>
              </a:rPr>
              <a:t>básico con  una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smtClean="0">
                <a:solidFill>
                  <a:schemeClr val="bg1"/>
                </a:solidFill>
              </a:rPr>
              <a:t>valoración adecuada según componentes.</a:t>
            </a:r>
            <a:endParaRPr lang="es-ES" sz="2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s-ES" sz="5000" b="1" spc="150" dirty="0" smtClean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DIBUJO</a:t>
            </a:r>
            <a:endParaRPr lang="es-ES" sz="5000" b="1" cap="none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00834"/>
            <a:ext cx="9144000" cy="357166"/>
          </a:xfr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DIBUJO TECNICO 2. DOC: ARQ. MARIA CECILIA TORRES VARGAS  SEM. </a:t>
            </a:r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2013 1</a:t>
            </a:r>
            <a:endParaRPr lang="es-ES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9" name="8 Imagen" descr="Logo-TLS-S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6215082"/>
            <a:ext cx="1142976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noFill/>
        </p:spPr>
        <p:txBody>
          <a:bodyPr/>
          <a:lstStyle/>
          <a:p>
            <a:fld id="{E965CA96-C6A3-4D40-B153-57F7808BD344}" type="datetime1">
              <a:rPr lang="es-ES" smtClean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pPr/>
              <a:t>17/03/2013</a:t>
            </a:fld>
            <a:endParaRPr lang="es-ES" dirty="0">
              <a:solidFill>
                <a:schemeClr val="bg1">
                  <a:lumMod val="8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980728"/>
            <a:ext cx="6858048" cy="2643206"/>
          </a:xfrm>
          <a:prstGeom prst="rect">
            <a:avLst/>
          </a:prstGeom>
          <a:gradFill>
            <a:gsLst>
              <a:gs pos="0">
                <a:srgbClr val="FF0000">
                  <a:alpha val="49000"/>
                </a:srgbClr>
              </a:gs>
              <a:gs pos="39999">
                <a:srgbClr val="0A128C"/>
              </a:gs>
              <a:gs pos="66000">
                <a:srgbClr val="181CC7">
                  <a:alpha val="54000"/>
                </a:srgbClr>
              </a:gs>
              <a:gs pos="88000">
                <a:srgbClr val="7005D4"/>
              </a:gs>
              <a:gs pos="100000">
                <a:srgbClr val="8C3D91"/>
              </a:gs>
            </a:gsLst>
            <a:lin ang="6600000" scaled="0"/>
          </a:gra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200" b="1" dirty="0" smtClean="0">
                <a:solidFill>
                  <a:srgbClr val="FFC000"/>
                </a:solidFill>
              </a:rPr>
              <a:t>ARTE QUE TIENE COMO OBJETIVO REPRESENTAR GRÁFICAMENTE FORMAS E IDEAS. </a:t>
            </a:r>
          </a:p>
          <a:p>
            <a:pPr algn="just">
              <a:lnSpc>
                <a:spcPct val="150000"/>
              </a:lnSpc>
            </a:pPr>
            <a:r>
              <a:rPr lang="es-ES" sz="2200" b="1" dirty="0" smtClean="0">
                <a:solidFill>
                  <a:srgbClr val="FFC000"/>
                </a:solidFill>
              </a:rPr>
              <a:t>PUEDE REALIZARSE A MANO ALZADA O POR MEDIO DE INSTRUMENTOS ESPECIALIZADOS, OBSERVANDO CIERTAS REGLAS O NORMAS.</a:t>
            </a:r>
            <a:endParaRPr lang="es-ES" sz="2200" b="1" dirty="0">
              <a:solidFill>
                <a:srgbClr val="FFC000"/>
              </a:solidFill>
            </a:endParaRPr>
          </a:p>
        </p:txBody>
      </p:sp>
      <p:pic>
        <p:nvPicPr>
          <p:cNvPr id="13314" name="Picture 2" descr="http://1.bp.blogspot.com/_mUxVKNSAFKc/Sq67avQmvdI/AAAAAAAABkg/sEKC-ZZm6KY/s400/wdch-gehrysketch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3212976"/>
            <a:ext cx="3810000" cy="2886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9144000" cy="7848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s-ES" sz="4500" b="1" spc="150" dirty="0" smtClean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SISTEMA DE EVALUACION.</a:t>
            </a: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00834"/>
            <a:ext cx="9144000" cy="357166"/>
          </a:xfr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DIBUJO TECNICO 2. DOC: ARQ. MARIA CECILIA TORRES VARGAS  SEM. </a:t>
            </a:r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2013 1</a:t>
            </a:r>
            <a:endParaRPr lang="es-ES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9" name="8 Imagen" descr="Logo-TLS-S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6215082"/>
            <a:ext cx="1142976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noFill/>
        </p:spPr>
        <p:txBody>
          <a:bodyPr/>
          <a:lstStyle/>
          <a:p>
            <a:fld id="{E965CA96-C6A3-4D40-B153-57F7808BD344}" type="datetime1">
              <a:rPr lang="es-ES" smtClean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pPr/>
              <a:t>17/03/2013</a:t>
            </a:fld>
            <a:endParaRPr lang="es-ES" dirty="0">
              <a:solidFill>
                <a:schemeClr val="bg1">
                  <a:lumMod val="8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95536" y="764704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 smtClean="0">
                <a:solidFill>
                  <a:schemeClr val="bg1"/>
                </a:solidFill>
              </a:rPr>
              <a:t>		P1 </a:t>
            </a:r>
            <a:r>
              <a:rPr lang="es-ES" sz="2000" b="1" dirty="0" smtClean="0">
                <a:solidFill>
                  <a:schemeClr val="bg1"/>
                </a:solidFill>
              </a:rPr>
              <a:t>= </a:t>
            </a:r>
            <a:r>
              <a:rPr lang="es-ES" sz="2000" b="1" dirty="0" smtClean="0">
                <a:solidFill>
                  <a:schemeClr val="bg1"/>
                </a:solidFill>
              </a:rPr>
              <a:t>(L1+L2+L3</a:t>
            </a:r>
            <a:r>
              <a:rPr lang="es-ES" sz="2000" b="1" dirty="0" smtClean="0">
                <a:solidFill>
                  <a:schemeClr val="bg1"/>
                </a:solidFill>
              </a:rPr>
              <a:t>…+LX) </a:t>
            </a:r>
            <a:r>
              <a:rPr lang="es-ES" sz="2000" b="1" dirty="0" smtClean="0">
                <a:solidFill>
                  <a:schemeClr val="bg1"/>
                </a:solidFill>
              </a:rPr>
              <a:t>/ </a:t>
            </a:r>
            <a:r>
              <a:rPr lang="es-ES" sz="2000" b="1" dirty="0" smtClean="0">
                <a:solidFill>
                  <a:schemeClr val="bg1"/>
                </a:solidFill>
              </a:rPr>
              <a:t>NºLAMINAS.</a:t>
            </a:r>
          </a:p>
          <a:p>
            <a:pPr>
              <a:lnSpc>
                <a:spcPct val="150000"/>
              </a:lnSpc>
            </a:pPr>
            <a:r>
              <a:rPr lang="es-ES" sz="2000" b="1" dirty="0" smtClean="0">
                <a:solidFill>
                  <a:schemeClr val="bg1"/>
                </a:solidFill>
              </a:rPr>
              <a:t>		PF </a:t>
            </a:r>
            <a:r>
              <a:rPr lang="es-ES" sz="2000" b="1" dirty="0" smtClean="0">
                <a:solidFill>
                  <a:schemeClr val="bg1"/>
                </a:solidFill>
              </a:rPr>
              <a:t>= (P1 + P2 + 2xP3 ) / 4</a:t>
            </a:r>
          </a:p>
          <a:p>
            <a:pPr>
              <a:lnSpc>
                <a:spcPct val="150000"/>
              </a:lnSpc>
            </a:pPr>
            <a:r>
              <a:rPr lang="es-ES" sz="2000" b="1" dirty="0" smtClean="0">
                <a:solidFill>
                  <a:schemeClr val="bg1"/>
                </a:solidFill>
              </a:rPr>
              <a:t>DONDE:</a:t>
            </a:r>
          </a:p>
          <a:p>
            <a:pPr>
              <a:lnSpc>
                <a:spcPct val="150000"/>
              </a:lnSpc>
            </a:pPr>
            <a:r>
              <a:rPr lang="es-ES" sz="2000" b="1" dirty="0" smtClean="0">
                <a:solidFill>
                  <a:schemeClr val="bg1"/>
                </a:solidFill>
              </a:rPr>
              <a:t>PF=PROMEDIO FINAL.</a:t>
            </a:r>
          </a:p>
          <a:p>
            <a:pPr>
              <a:lnSpc>
                <a:spcPct val="150000"/>
              </a:lnSpc>
            </a:pPr>
            <a:r>
              <a:rPr lang="es-ES" sz="2000" b="1" dirty="0" smtClean="0">
                <a:solidFill>
                  <a:schemeClr val="bg1"/>
                </a:solidFill>
              </a:rPr>
              <a:t>PP = PROMEDIO </a:t>
            </a:r>
            <a:r>
              <a:rPr lang="es-ES" sz="2000" b="1" dirty="0" smtClean="0">
                <a:solidFill>
                  <a:schemeClr val="bg1"/>
                </a:solidFill>
              </a:rPr>
              <a:t>DE </a:t>
            </a:r>
            <a:r>
              <a:rPr lang="es-ES" sz="2000" b="1" dirty="0" smtClean="0">
                <a:solidFill>
                  <a:schemeClr val="bg1"/>
                </a:solidFill>
              </a:rPr>
              <a:t>PRACTICAS. </a:t>
            </a:r>
            <a:endParaRPr lang="es-ES" sz="20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2000" b="1" dirty="0" smtClean="0">
                <a:solidFill>
                  <a:schemeClr val="bg1"/>
                </a:solidFill>
              </a:rPr>
              <a:t>L1= LAMINA 1</a:t>
            </a:r>
            <a:endParaRPr lang="es-ES" sz="20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2000" b="1" dirty="0" smtClean="0">
                <a:solidFill>
                  <a:schemeClr val="bg1"/>
                </a:solidFill>
              </a:rPr>
              <a:t>L2= LAMINA 2</a:t>
            </a:r>
          </a:p>
          <a:p>
            <a:pPr>
              <a:lnSpc>
                <a:spcPct val="150000"/>
              </a:lnSpc>
            </a:pPr>
            <a:r>
              <a:rPr lang="es-ES" sz="2000" b="1" dirty="0" smtClean="0">
                <a:solidFill>
                  <a:schemeClr val="bg1"/>
                </a:solidFill>
              </a:rPr>
              <a:t>LX</a:t>
            </a:r>
            <a:r>
              <a:rPr lang="es-ES" sz="2000" b="1" dirty="0" smtClean="0">
                <a:solidFill>
                  <a:schemeClr val="bg1"/>
                </a:solidFill>
              </a:rPr>
              <a:t>= NOTA DE ASISTENCIA.</a:t>
            </a:r>
          </a:p>
          <a:p>
            <a:pPr>
              <a:lnSpc>
                <a:spcPct val="150000"/>
              </a:lnSpc>
            </a:pPr>
            <a:r>
              <a:rPr lang="es-ES" sz="2000" b="1" dirty="0" smtClean="0">
                <a:solidFill>
                  <a:schemeClr val="bg1"/>
                </a:solidFill>
              </a:rPr>
              <a:t>P1= PRIMER </a:t>
            </a:r>
            <a:r>
              <a:rPr lang="es-ES" sz="2000" b="1" dirty="0" smtClean="0">
                <a:solidFill>
                  <a:schemeClr val="bg1"/>
                </a:solidFill>
              </a:rPr>
              <a:t>PROMEDIO PARCIAL </a:t>
            </a:r>
            <a:r>
              <a:rPr lang="es-ES" sz="2000" b="1" dirty="0" smtClean="0">
                <a:solidFill>
                  <a:schemeClr val="bg1"/>
                </a:solidFill>
              </a:rPr>
              <a:t>	</a:t>
            </a:r>
            <a:r>
              <a:rPr lang="es-ES" sz="2000" b="1" dirty="0" smtClean="0">
                <a:solidFill>
                  <a:schemeClr val="bg1"/>
                </a:solidFill>
              </a:rPr>
              <a:t>	PESO 1 </a:t>
            </a:r>
          </a:p>
          <a:p>
            <a:pPr>
              <a:lnSpc>
                <a:spcPct val="150000"/>
              </a:lnSpc>
            </a:pPr>
            <a:r>
              <a:rPr lang="es-ES" sz="2000" b="1" dirty="0" smtClean="0">
                <a:solidFill>
                  <a:schemeClr val="bg1"/>
                </a:solidFill>
              </a:rPr>
              <a:t>P2= SEGUNDO </a:t>
            </a:r>
            <a:r>
              <a:rPr lang="es-ES" sz="2000" b="1" dirty="0" smtClean="0">
                <a:solidFill>
                  <a:schemeClr val="bg1"/>
                </a:solidFill>
              </a:rPr>
              <a:t>PROMEDIO PARCIAL 	PESO 1</a:t>
            </a:r>
          </a:p>
          <a:p>
            <a:pPr>
              <a:lnSpc>
                <a:spcPct val="150000"/>
              </a:lnSpc>
            </a:pPr>
            <a:r>
              <a:rPr lang="es-ES" sz="2000" b="1" dirty="0" smtClean="0">
                <a:solidFill>
                  <a:schemeClr val="bg1"/>
                </a:solidFill>
              </a:rPr>
              <a:t>P3= TERCER </a:t>
            </a:r>
            <a:r>
              <a:rPr lang="es-ES" sz="2000" b="1" dirty="0" smtClean="0">
                <a:solidFill>
                  <a:schemeClr val="bg1"/>
                </a:solidFill>
              </a:rPr>
              <a:t>PROMEDIO PARCIAL		PESO </a:t>
            </a:r>
            <a:r>
              <a:rPr lang="es-ES" sz="2000" b="1" dirty="0" smtClean="0">
                <a:solidFill>
                  <a:schemeClr val="bg1"/>
                </a:solidFill>
              </a:rPr>
              <a:t>2</a:t>
            </a:r>
          </a:p>
          <a:p>
            <a:pPr>
              <a:lnSpc>
                <a:spcPct val="150000"/>
              </a:lnSpc>
            </a:pPr>
            <a:endParaRPr lang="es-ES" sz="2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9144000" cy="7848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s-ES" sz="4500" b="1" spc="150" dirty="0" smtClean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REGLAS DEL CURSO.</a:t>
            </a: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00834"/>
            <a:ext cx="9144000" cy="357166"/>
          </a:xfr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DIBUJO TECNICO 2. DOC: ARQ. MARIA CECILIA TORRES VARGAS  SEM. </a:t>
            </a:r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2013 1</a:t>
            </a:r>
            <a:endParaRPr lang="es-ES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9" name="8 Imagen" descr="Logo-TLS-S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6215082"/>
            <a:ext cx="1142976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noFill/>
        </p:spPr>
        <p:txBody>
          <a:bodyPr/>
          <a:lstStyle/>
          <a:p>
            <a:fld id="{E965CA96-C6A3-4D40-B153-57F7808BD344}" type="datetime1">
              <a:rPr lang="es-ES" smtClean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pPr/>
              <a:t>17/03/2013</a:t>
            </a:fld>
            <a:endParaRPr lang="es-ES" dirty="0">
              <a:solidFill>
                <a:schemeClr val="bg1">
                  <a:lumMod val="8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83568" y="692696"/>
            <a:ext cx="8064896" cy="5122941"/>
          </a:xfrm>
          <a:prstGeom prst="rect">
            <a:avLst/>
          </a:prstGeom>
          <a:blipFill>
            <a:blip r:embed="rId4" cstate="print">
              <a:lum bright="87000"/>
            </a:blip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b="1" dirty="0" smtClean="0">
                <a:solidFill>
                  <a:srgbClr val="2A2AA6"/>
                </a:solidFill>
              </a:rPr>
              <a:t>LIMITE DE INASISTENCIAS: 30%  del total de sesiones ejecutadas. </a:t>
            </a:r>
          </a:p>
          <a:p>
            <a:pPr algn="just">
              <a:lnSpc>
                <a:spcPct val="150000"/>
              </a:lnSpc>
            </a:pPr>
            <a:r>
              <a:rPr lang="es-ES" sz="2000" b="1" dirty="0" smtClean="0">
                <a:solidFill>
                  <a:srgbClr val="2A2AA6"/>
                </a:solidFill>
              </a:rPr>
              <a:t>ENTREGA</a:t>
            </a:r>
            <a:r>
              <a:rPr lang="es-ES" sz="2000" b="1" dirty="0" smtClean="0">
                <a:solidFill>
                  <a:srgbClr val="2A2AA6"/>
                </a:solidFill>
              </a:rPr>
              <a:t>: Al final </a:t>
            </a:r>
            <a:r>
              <a:rPr lang="es-ES" sz="2000" b="1" dirty="0" smtClean="0">
                <a:solidFill>
                  <a:srgbClr val="2A2AA6"/>
                </a:solidFill>
              </a:rPr>
              <a:t>de la </a:t>
            </a:r>
            <a:r>
              <a:rPr lang="es-ES" sz="2000" b="1" dirty="0" smtClean="0">
                <a:solidFill>
                  <a:srgbClr val="2A2AA6"/>
                </a:solidFill>
              </a:rPr>
              <a:t>sesión </a:t>
            </a:r>
            <a:r>
              <a:rPr lang="es-ES" sz="2000" b="1" dirty="0" smtClean="0">
                <a:solidFill>
                  <a:srgbClr val="2A2AA6"/>
                </a:solidFill>
              </a:rPr>
              <a:t>o al inicio de la siguiente sesión. </a:t>
            </a:r>
          </a:p>
          <a:p>
            <a:pPr algn="just">
              <a:lnSpc>
                <a:spcPct val="150000"/>
              </a:lnSpc>
            </a:pPr>
            <a:r>
              <a:rPr lang="es-ES" sz="2000" b="1" dirty="0" smtClean="0">
                <a:solidFill>
                  <a:srgbClr val="2A2AA6"/>
                </a:solidFill>
              </a:rPr>
              <a:t>Máxima concesión de entrega: 01 sola oportunidad la siguiente sesión de solicitado el trabajo, sobre 15.</a:t>
            </a:r>
          </a:p>
          <a:p>
            <a:pPr algn="just">
              <a:lnSpc>
                <a:spcPct val="150000"/>
              </a:lnSpc>
            </a:pPr>
            <a:r>
              <a:rPr lang="es-ES" sz="2000" b="1" dirty="0" smtClean="0">
                <a:solidFill>
                  <a:srgbClr val="2A2AA6"/>
                </a:solidFill>
              </a:rPr>
              <a:t>Nota de asistencia con peso de 01 lámina.</a:t>
            </a:r>
          </a:p>
          <a:p>
            <a:pPr algn="just">
              <a:lnSpc>
                <a:spcPct val="150000"/>
              </a:lnSpc>
            </a:pPr>
            <a:r>
              <a:rPr lang="es-ES" sz="2000" b="1" dirty="0" smtClean="0">
                <a:solidFill>
                  <a:srgbClr val="2A2AA6"/>
                </a:solidFill>
              </a:rPr>
              <a:t>Break </a:t>
            </a:r>
            <a:r>
              <a:rPr lang="es-ES" sz="2000" b="1" dirty="0" smtClean="0">
                <a:solidFill>
                  <a:srgbClr val="2A2AA6"/>
                </a:solidFill>
              </a:rPr>
              <a:t>de 10 </a:t>
            </a:r>
            <a:r>
              <a:rPr lang="es-ES" sz="2000" b="1" dirty="0" smtClean="0">
                <a:solidFill>
                  <a:srgbClr val="2A2AA6"/>
                </a:solidFill>
              </a:rPr>
              <a:t>minutos a la segunda hora</a:t>
            </a:r>
            <a:r>
              <a:rPr lang="es-ES" sz="2000" b="1" dirty="0" smtClean="0">
                <a:solidFill>
                  <a:srgbClr val="2A2AA6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s-ES" sz="2000" b="1" dirty="0" smtClean="0">
                <a:solidFill>
                  <a:srgbClr val="2A2AA6"/>
                </a:solidFill>
              </a:rPr>
              <a:t>PROHIBIDO: </a:t>
            </a:r>
          </a:p>
          <a:p>
            <a:pPr algn="just">
              <a:lnSpc>
                <a:spcPct val="150000"/>
              </a:lnSpc>
            </a:pPr>
            <a:r>
              <a:rPr lang="es-ES" sz="2000" b="1" dirty="0" smtClean="0">
                <a:solidFill>
                  <a:srgbClr val="2A2AA6"/>
                </a:solidFill>
              </a:rPr>
              <a:t>Trabajar la lamina anterior o de otros cursos durante la clase. </a:t>
            </a:r>
          </a:p>
          <a:p>
            <a:pPr algn="just">
              <a:lnSpc>
                <a:spcPct val="150000"/>
              </a:lnSpc>
            </a:pPr>
            <a:r>
              <a:rPr lang="es-ES" sz="2000" b="1" dirty="0" smtClean="0">
                <a:solidFill>
                  <a:srgbClr val="2A2AA6"/>
                </a:solidFill>
              </a:rPr>
              <a:t>Llamar por teléfono a la docente o pedir a amigos para ponerle presente. Pedir cambio de asistencia por DPI.</a:t>
            </a:r>
          </a:p>
          <a:p>
            <a:pPr algn="just">
              <a:lnSpc>
                <a:spcPct val="150000"/>
              </a:lnSpc>
            </a:pPr>
            <a:r>
              <a:rPr lang="es-ES" sz="2000" b="1" dirty="0" smtClean="0">
                <a:solidFill>
                  <a:srgbClr val="2A2AA6"/>
                </a:solidFill>
              </a:rPr>
              <a:t>Salir de clase mas de 10 minutos o no volver.</a:t>
            </a:r>
            <a:endParaRPr lang="es-ES" sz="2000" b="1" dirty="0" smtClean="0">
              <a:solidFill>
                <a:srgbClr val="2A2AA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9144000" cy="7848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s-ES" sz="4500" b="1" spc="150" dirty="0" smtClean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REGLAS DEL CURSO.</a:t>
            </a: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500834"/>
            <a:ext cx="9144000" cy="357166"/>
          </a:xfr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DIBUJO TECNICO 2. DOC: ARQ. MARIA CECILIA TORRES VARGAS  SEM. </a:t>
            </a:r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2013 1</a:t>
            </a:r>
            <a:endParaRPr lang="es-ES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9" name="8 Imagen" descr="Logo-TLS-S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6215082"/>
            <a:ext cx="1142976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noFill/>
        </p:spPr>
        <p:txBody>
          <a:bodyPr/>
          <a:lstStyle/>
          <a:p>
            <a:fld id="{E965CA96-C6A3-4D40-B153-57F7808BD344}" type="datetime1">
              <a:rPr lang="es-ES" smtClean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pPr/>
              <a:t>17/03/2013</a:t>
            </a:fld>
            <a:endParaRPr lang="es-ES" dirty="0">
              <a:solidFill>
                <a:schemeClr val="bg1">
                  <a:lumMod val="8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214414" y="785794"/>
            <a:ext cx="6643734" cy="2814617"/>
          </a:xfrm>
          <a:prstGeom prst="rect">
            <a:avLst/>
          </a:prstGeom>
          <a:blipFill dpi="0" rotWithShape="1">
            <a:blip r:embed="rId4" cstate="print">
              <a:lum bright="72000"/>
            </a:blip>
            <a:srcRect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b="1" dirty="0" smtClean="0">
                <a:solidFill>
                  <a:srgbClr val="2A2AA6"/>
                </a:solidFill>
              </a:rPr>
              <a:t>Prohibido: </a:t>
            </a:r>
          </a:p>
          <a:p>
            <a:pPr algn="just">
              <a:lnSpc>
                <a:spcPct val="150000"/>
              </a:lnSpc>
            </a:pPr>
            <a:r>
              <a:rPr lang="es-ES" sz="2000" b="1" dirty="0" smtClean="0">
                <a:solidFill>
                  <a:srgbClr val="2A2AA6"/>
                </a:solidFill>
              </a:rPr>
              <a:t>Celular </a:t>
            </a:r>
            <a:r>
              <a:rPr lang="es-ES" sz="2000" b="1" dirty="0" smtClean="0">
                <a:solidFill>
                  <a:srgbClr val="2A2AA6"/>
                </a:solidFill>
              </a:rPr>
              <a:t>(en modo vibrador, urgencias contestar fuera del aula) ó </a:t>
            </a:r>
            <a:r>
              <a:rPr lang="es-ES" sz="2000" b="1" dirty="0" err="1" smtClean="0">
                <a:solidFill>
                  <a:srgbClr val="2A2AA6"/>
                </a:solidFill>
              </a:rPr>
              <a:t>Lap</a:t>
            </a:r>
            <a:r>
              <a:rPr lang="es-ES" sz="2000" b="1" dirty="0" smtClean="0">
                <a:solidFill>
                  <a:srgbClr val="2A2AA6"/>
                </a:solidFill>
              </a:rPr>
              <a:t> Top durante la sesión.</a:t>
            </a:r>
          </a:p>
          <a:p>
            <a:pPr algn="just">
              <a:lnSpc>
                <a:spcPct val="150000"/>
              </a:lnSpc>
            </a:pPr>
            <a:r>
              <a:rPr lang="es-ES" sz="2000" b="1" dirty="0" smtClean="0">
                <a:solidFill>
                  <a:srgbClr val="2A2AA6"/>
                </a:solidFill>
              </a:rPr>
              <a:t>Comida: No se permite durante la clase (únicamente agua y/o caramelos</a:t>
            </a:r>
            <a:r>
              <a:rPr lang="es-ES" sz="2000" b="1" dirty="0" smtClean="0">
                <a:solidFill>
                  <a:srgbClr val="2A2AA6"/>
                </a:solidFill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es-ES" sz="2000" b="1" dirty="0" smtClean="0">
                <a:solidFill>
                  <a:srgbClr val="2A2AA6"/>
                </a:solidFill>
              </a:rPr>
              <a:t>Música </a:t>
            </a:r>
            <a:r>
              <a:rPr lang="es-ES" sz="2000" b="1" dirty="0" err="1" smtClean="0">
                <a:solidFill>
                  <a:srgbClr val="2A2AA6"/>
                </a:solidFill>
              </a:rPr>
              <a:t>siiiiiiiiii</a:t>
            </a:r>
            <a:r>
              <a:rPr lang="es-ES" sz="2000" b="1" dirty="0" smtClean="0">
                <a:solidFill>
                  <a:srgbClr val="2A2AA6"/>
                </a:solidFill>
              </a:rPr>
              <a:t>, 1 para todos.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442</Words>
  <Application>Microsoft Office PowerPoint</Application>
  <PresentationFormat>Presentación en pantalla (4:3)</PresentationFormat>
  <Paragraphs>74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Micronet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39</cp:revision>
  <dcterms:created xsi:type="dcterms:W3CDTF">2010-08-14T15:18:56Z</dcterms:created>
  <dcterms:modified xsi:type="dcterms:W3CDTF">2013-03-18T03:26:51Z</dcterms:modified>
</cp:coreProperties>
</file>